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74" r:id="rId2"/>
    <p:sldId id="277" r:id="rId3"/>
    <p:sldId id="279" r:id="rId4"/>
    <p:sldId id="273" r:id="rId5"/>
    <p:sldId id="272" r:id="rId6"/>
    <p:sldId id="281" r:id="rId7"/>
    <p:sldId id="280" r:id="rId8"/>
    <p:sldId id="276" r:id="rId9"/>
    <p:sldId id="278" r:id="rId10"/>
    <p:sldId id="275" r:id="rId11"/>
    <p:sldId id="282"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50" autoAdjust="0"/>
    <p:restoredTop sz="94660"/>
  </p:normalViewPr>
  <p:slideViewPr>
    <p:cSldViewPr>
      <p:cViewPr varScale="1">
        <p:scale>
          <a:sx n="86" d="100"/>
          <a:sy n="86" d="100"/>
        </p:scale>
        <p:origin x="637" y="5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3233"/>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304538799414407"/>
          <c:y val="3.3492822966507192E-2"/>
          <c:w val="0.58857979502195956"/>
          <c:h val="0.96172248803827765"/>
        </c:manualLayout>
      </c:layout>
      <c:pieChart>
        <c:varyColors val="1"/>
        <c:ser>
          <c:idx val="0"/>
          <c:order val="0"/>
          <c:spPr>
            <a:solidFill>
              <a:srgbClr val="9999FF"/>
            </a:solidFill>
            <a:ln w="15213">
              <a:solidFill>
                <a:srgbClr val="000000"/>
              </a:solidFill>
              <a:prstDash val="solid"/>
            </a:ln>
          </c:spPr>
          <c:dPt>
            <c:idx val="1"/>
            <c:bubble3D val="0"/>
            <c:spPr>
              <a:solidFill>
                <a:srgbClr val="993366"/>
              </a:solidFill>
              <a:ln w="15213">
                <a:solidFill>
                  <a:srgbClr val="000000"/>
                </a:solidFill>
                <a:prstDash val="solid"/>
              </a:ln>
            </c:spPr>
            <c:extLst>
              <c:ext xmlns:c16="http://schemas.microsoft.com/office/drawing/2014/chart" uri="{C3380CC4-5D6E-409C-BE32-E72D297353CC}">
                <c16:uniqueId val="{00000001-0A55-4BC7-AD6C-31A9810D9BEB}"/>
              </c:ext>
            </c:extLst>
          </c:dPt>
          <c:dPt>
            <c:idx val="2"/>
            <c:bubble3D val="0"/>
            <c:spPr>
              <a:solidFill>
                <a:srgbClr val="FFFFCC"/>
              </a:solidFill>
              <a:ln w="15213">
                <a:solidFill>
                  <a:srgbClr val="000000"/>
                </a:solidFill>
                <a:prstDash val="solid"/>
              </a:ln>
            </c:spPr>
            <c:extLst>
              <c:ext xmlns:c16="http://schemas.microsoft.com/office/drawing/2014/chart" uri="{C3380CC4-5D6E-409C-BE32-E72D297353CC}">
                <c16:uniqueId val="{00000003-0A55-4BC7-AD6C-31A9810D9BEB}"/>
              </c:ext>
            </c:extLst>
          </c:dPt>
          <c:dPt>
            <c:idx val="3"/>
            <c:bubble3D val="0"/>
            <c:spPr>
              <a:solidFill>
                <a:srgbClr val="CCFFFF"/>
              </a:solidFill>
              <a:ln w="15213">
                <a:solidFill>
                  <a:srgbClr val="000000"/>
                </a:solidFill>
                <a:prstDash val="solid"/>
              </a:ln>
            </c:spPr>
            <c:extLst>
              <c:ext xmlns:c16="http://schemas.microsoft.com/office/drawing/2014/chart" uri="{C3380CC4-5D6E-409C-BE32-E72D297353CC}">
                <c16:uniqueId val="{00000005-0A55-4BC7-AD6C-31A9810D9BEB}"/>
              </c:ext>
            </c:extLst>
          </c:dPt>
          <c:dPt>
            <c:idx val="4"/>
            <c:bubble3D val="0"/>
            <c:spPr>
              <a:solidFill>
                <a:srgbClr val="660066"/>
              </a:solidFill>
              <a:ln w="15213">
                <a:solidFill>
                  <a:srgbClr val="000000"/>
                </a:solidFill>
                <a:prstDash val="solid"/>
              </a:ln>
            </c:spPr>
            <c:extLst>
              <c:ext xmlns:c16="http://schemas.microsoft.com/office/drawing/2014/chart" uri="{C3380CC4-5D6E-409C-BE32-E72D297353CC}">
                <c16:uniqueId val="{00000007-0A55-4BC7-AD6C-31A9810D9BEB}"/>
              </c:ext>
            </c:extLst>
          </c:dPt>
          <c:dLbls>
            <c:dLbl>
              <c:idx val="0"/>
              <c:layout>
                <c:manualLayout>
                  <c:x val="-0.26429848612673379"/>
                  <c:y val="-0.15293596467410744"/>
                </c:manualLayout>
              </c:layout>
              <c:tx>
                <c:rich>
                  <a:bodyPr/>
                  <a:lstStyle/>
                  <a:p>
                    <a:r>
                      <a:rPr lang="en-US" dirty="0" smtClean="0"/>
                      <a:t>Supermarket</a:t>
                    </a:r>
                    <a:r>
                      <a:rPr lang="en-US" dirty="0"/>
                      <a:t>
68%</a:t>
                    </a:r>
                  </a:p>
                </c:rich>
              </c:tx>
              <c:dLblPos val="bestFi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A55-4BC7-AD6C-31A9810D9BEB}"/>
                </c:ext>
              </c:extLst>
            </c:dLbl>
            <c:dLbl>
              <c:idx val="1"/>
              <c:tx>
                <c:rich>
                  <a:bodyPr/>
                  <a:lstStyle/>
                  <a:p>
                    <a:pPr>
                      <a:defRPr sz="1348" b="1" i="0" u="none" strike="noStrike" baseline="0">
                        <a:solidFill>
                          <a:schemeClr val="bg1"/>
                        </a:solidFill>
                        <a:latin typeface="Arial"/>
                        <a:ea typeface="Arial"/>
                        <a:cs typeface="Arial"/>
                      </a:defRPr>
                    </a:pPr>
                    <a:r>
                      <a:rPr lang="en-US" smtClean="0">
                        <a:solidFill>
                          <a:schemeClr val="bg1"/>
                        </a:solidFill>
                      </a:rPr>
                      <a:t>Grower</a:t>
                    </a:r>
                    <a:r>
                      <a:rPr lang="en-US">
                        <a:solidFill>
                          <a:schemeClr val="bg1"/>
                        </a:solidFill>
                      </a:rPr>
                      <a:t>
7%</a:t>
                    </a:r>
                  </a:p>
                </c:rich>
              </c:tx>
              <c:numFmt formatCode="0%" sourceLinked="0"/>
              <c:spPr>
                <a:noFill/>
                <a:ln w="30426">
                  <a:noFill/>
                </a:ln>
              </c:spPr>
              <c:dLblPos val="bestFi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A55-4BC7-AD6C-31A9810D9BEB}"/>
                </c:ext>
              </c:extLst>
            </c:dLbl>
            <c:dLbl>
              <c:idx val="2"/>
              <c:tx>
                <c:rich>
                  <a:bodyPr/>
                  <a:lstStyle/>
                  <a:p>
                    <a:r>
                      <a:rPr lang="en-US" smtClean="0"/>
                      <a:t>Worker</a:t>
                    </a:r>
                    <a:r>
                      <a:rPr lang="en-US" dirty="0"/>
                      <a:t>
4%</a:t>
                    </a:r>
                  </a:p>
                </c:rich>
              </c:tx>
              <c:dLblPos val="bestFi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A55-4BC7-AD6C-31A9810D9BEB}"/>
                </c:ext>
              </c:extLst>
            </c:dLbl>
            <c:dLbl>
              <c:idx val="3"/>
              <c:tx>
                <c:rich>
                  <a:bodyPr/>
                  <a:lstStyle/>
                  <a:p>
                    <a:r>
                      <a:rPr lang="en-US" smtClean="0"/>
                      <a:t>Transportation</a:t>
                    </a:r>
                    <a:r>
                      <a:rPr lang="en-US" dirty="0"/>
                      <a:t>
4%</a:t>
                    </a:r>
                  </a:p>
                </c:rich>
              </c:tx>
              <c:dLblPos val="bestFi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A55-4BC7-AD6C-31A9810D9BEB}"/>
                </c:ext>
              </c:extLst>
            </c:dLbl>
            <c:dLbl>
              <c:idx val="4"/>
              <c:tx>
                <c:rich>
                  <a:bodyPr/>
                  <a:lstStyle/>
                  <a:p>
                    <a:pPr>
                      <a:defRPr sz="1348" b="1" i="0" u="none" strike="noStrike" baseline="0">
                        <a:solidFill>
                          <a:schemeClr val="bg1"/>
                        </a:solidFill>
                        <a:latin typeface="Arial"/>
                        <a:ea typeface="Arial"/>
                        <a:cs typeface="Arial"/>
                      </a:defRPr>
                    </a:pPr>
                    <a:r>
                      <a:rPr lang="en-US" dirty="0" smtClean="0">
                        <a:solidFill>
                          <a:schemeClr val="bg1"/>
                        </a:solidFill>
                      </a:rPr>
                      <a:t>Industry Marketing 17</a:t>
                    </a:r>
                    <a:r>
                      <a:rPr lang="en-US" dirty="0">
                        <a:solidFill>
                          <a:schemeClr val="bg1"/>
                        </a:solidFill>
                      </a:rPr>
                      <a:t>%</a:t>
                    </a:r>
                  </a:p>
                </c:rich>
              </c:tx>
              <c:numFmt formatCode="0%" sourceLinked="0"/>
              <c:spPr>
                <a:noFill/>
                <a:ln w="30426">
                  <a:noFill/>
                </a:ln>
              </c:spPr>
              <c:dLblPos val="bestFi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A55-4BC7-AD6C-31A9810D9BEB}"/>
                </c:ext>
              </c:extLst>
            </c:dLbl>
            <c:numFmt formatCode="0%" sourceLinked="0"/>
            <c:spPr>
              <a:noFill/>
              <a:ln w="30426">
                <a:noFill/>
              </a:ln>
            </c:spPr>
            <c:txPr>
              <a:bodyPr/>
              <a:lstStyle/>
              <a:p>
                <a:pPr>
                  <a:defRPr sz="1348" b="1" i="0" u="none" strike="noStrike" baseline="0">
                    <a:solidFill>
                      <a:srgbClr val="000000"/>
                    </a:solidFill>
                    <a:latin typeface="Arial"/>
                    <a:ea typeface="Arial"/>
                    <a:cs typeface="Arial"/>
                  </a:defRPr>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Sheet1!$A$30:$A$34</c:f>
              <c:strCache>
                <c:ptCount val="5"/>
                <c:pt idx="0">
                  <c:v>Supermercado</c:v>
                </c:pt>
                <c:pt idx="1">
                  <c:v>Ranchero</c:v>
                </c:pt>
                <c:pt idx="2">
                  <c:v>Trabajador</c:v>
                </c:pt>
                <c:pt idx="3">
                  <c:v>Transporte</c:v>
                </c:pt>
                <c:pt idx="4">
                  <c:v>Comision de Manzana</c:v>
                </c:pt>
              </c:strCache>
            </c:strRef>
          </c:cat>
          <c:val>
            <c:numRef>
              <c:f>Sheet1!$B$30:$B$34</c:f>
              <c:numCache>
                <c:formatCode>0%</c:formatCode>
                <c:ptCount val="5"/>
                <c:pt idx="0">
                  <c:v>0.68000000000000049</c:v>
                </c:pt>
                <c:pt idx="1">
                  <c:v>7.0000000000000034E-2</c:v>
                </c:pt>
                <c:pt idx="2">
                  <c:v>4.0000000000000042E-2</c:v>
                </c:pt>
                <c:pt idx="3">
                  <c:v>4.0000000000000042E-2</c:v>
                </c:pt>
                <c:pt idx="4">
                  <c:v>0.17</c:v>
                </c:pt>
              </c:numCache>
            </c:numRef>
          </c:val>
          <c:extLst>
            <c:ext xmlns:c16="http://schemas.microsoft.com/office/drawing/2014/chart" uri="{C3380CC4-5D6E-409C-BE32-E72D297353CC}">
              <c16:uniqueId val="{00000009-0A55-4BC7-AD6C-31A9810D9BEB}"/>
            </c:ext>
          </c:extLst>
        </c:ser>
        <c:dLbls>
          <c:showLegendKey val="0"/>
          <c:showVal val="0"/>
          <c:showCatName val="1"/>
          <c:showSerName val="0"/>
          <c:showPercent val="1"/>
          <c:showBubbleSize val="0"/>
          <c:showLeaderLines val="1"/>
        </c:dLbls>
        <c:firstSliceAng val="0"/>
      </c:pieChart>
      <c:spPr>
        <a:noFill/>
        <a:ln w="21259">
          <a:noFill/>
        </a:ln>
      </c:spPr>
    </c:plotArea>
    <c:plotVisOnly val="1"/>
    <c:dispBlanksAs val="zero"/>
    <c:showDLblsOverMax val="0"/>
  </c:chart>
  <c:spPr>
    <a:solidFill>
      <a:srgbClr val="FFFFFF"/>
    </a:solidFill>
    <a:ln>
      <a:noFill/>
    </a:ln>
  </c:spPr>
  <c:txPr>
    <a:bodyPr/>
    <a:lstStyle/>
    <a:p>
      <a:pPr>
        <a:defRPr sz="1348" b="0" i="0" u="none" strike="noStrike" baseline="0">
          <a:solidFill>
            <a:srgbClr val="000000"/>
          </a:solidFill>
          <a:latin typeface="Arial"/>
          <a:ea typeface="Arial"/>
          <a:cs typeface="Arial"/>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07FE3D-B8CD-4704-A11B-64DE33553975}" type="datetimeFigureOut">
              <a:rPr lang="en-US" smtClean="0"/>
              <a:pPr/>
              <a:t>4/24/2019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6FFCFE-46AA-4B21-A1CD-7378D220829D}" type="slidenum">
              <a:rPr lang="en-US" smtClean="0"/>
              <a:pPr/>
              <a:t>‹#›</a:t>
            </a:fld>
            <a:endParaRPr lang="en-US"/>
          </a:p>
        </p:txBody>
      </p:sp>
    </p:spTree>
    <p:extLst>
      <p:ext uri="{BB962C8B-B14F-4D97-AF65-F5344CB8AC3E}">
        <p14:creationId xmlns:p14="http://schemas.microsoft.com/office/powerpoint/2010/main" val="937291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r>
              <a:rPr lang="es-ES" smtClean="0"/>
              <a:t>La obra de teatro representa  a Estados Unidos hace 50 años cuando  los agricultores podían vender  sus cosechas a docenas de comerciantes y negociar uno con otro para obtener el mejor precio. Ahora cinco minoristas controlan más del 50% de las ventas de alimentos, que fijan el precio. Agricultores tiene que tomarlo o dejarlo. La obra de teatro representa a un agricultor y muchos minoristas de hace 50 años.  Entonces ahora representan cinco minoristas con un agricultor tratando de vender alimentos, muchos agricultores  tratando de vender sus cosechas, muchos agricultores  principalmente tratando de vender sus cosechas  si el  primer agricultor no acepta el precio</a:t>
            </a:r>
            <a:endParaRPr lang="en-US" smtClean="0"/>
          </a:p>
          <a:p>
            <a:endParaRPr lang="en-US" smtClean="0"/>
          </a:p>
        </p:txBody>
      </p:sp>
      <p:sp>
        <p:nvSpPr>
          <p:cNvPr id="35844" name="Slide Number Placeholder 3"/>
          <p:cNvSpPr>
            <a:spLocks noGrp="1"/>
          </p:cNvSpPr>
          <p:nvPr>
            <p:ph type="sldNum" sz="quarter" idx="5"/>
          </p:nvPr>
        </p:nvSpPr>
        <p:spPr>
          <a:noFill/>
        </p:spPr>
        <p:txBody>
          <a:bodyPr/>
          <a:lstStyle/>
          <a:p>
            <a:fld id="{E6E65EF3-E188-4F40-B914-12779AF52E95}" type="slidenum">
              <a:rPr lang="en-US" smtClean="0"/>
              <a:pPr/>
              <a:t>5</a:t>
            </a:fld>
            <a:endParaRPr lang="en-US" smtClean="0"/>
          </a:p>
        </p:txBody>
      </p:sp>
    </p:spTree>
    <p:extLst>
      <p:ext uri="{BB962C8B-B14F-4D97-AF65-F5344CB8AC3E}">
        <p14:creationId xmlns:p14="http://schemas.microsoft.com/office/powerpoint/2010/main" val="27291145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E1EB35B-9366-4A35-9AE8-05530B0F86F6}" type="datetimeFigureOut">
              <a:rPr lang="en-US" smtClean="0"/>
              <a:pPr/>
              <a:t>4/24/2019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A8102A-D4CD-4D95-9A49-98897F4F290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1EB35B-9366-4A35-9AE8-05530B0F86F6}" type="datetimeFigureOut">
              <a:rPr lang="en-US" smtClean="0"/>
              <a:pPr/>
              <a:t>4/24/2019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A8102A-D4CD-4D95-9A49-98897F4F290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1EB35B-9366-4A35-9AE8-05530B0F86F6}" type="datetimeFigureOut">
              <a:rPr lang="en-US" smtClean="0"/>
              <a:pPr/>
              <a:t>4/24/2019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A8102A-D4CD-4D95-9A49-98897F4F290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No Logo">
    <p:spTree>
      <p:nvGrpSpPr>
        <p:cNvPr id="1" name=""/>
        <p:cNvGrpSpPr/>
        <p:nvPr/>
      </p:nvGrpSpPr>
      <p:grpSpPr>
        <a:xfrm>
          <a:off x="0" y="0"/>
          <a:ext cx="0" cy="0"/>
          <a:chOff x="0" y="0"/>
          <a:chExt cx="0" cy="0"/>
        </a:xfrm>
      </p:grpSpPr>
      <p:sp>
        <p:nvSpPr>
          <p:cNvPr id="31" name="Round Diagonal Corner Rectangle 30"/>
          <p:cNvSpPr/>
          <p:nvPr userDrawn="1"/>
        </p:nvSpPr>
        <p:spPr>
          <a:xfrm>
            <a:off x="4572000" y="247650"/>
            <a:ext cx="4305300" cy="6362700"/>
          </a:xfrm>
          <a:prstGeom prst="round2Diag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 Diagonal Corner Rectangle 31"/>
          <p:cNvSpPr/>
          <p:nvPr userDrawn="1"/>
        </p:nvSpPr>
        <p:spPr>
          <a:xfrm>
            <a:off x="0" y="1647826"/>
            <a:ext cx="8486775" cy="4816474"/>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307976"/>
            <a:ext cx="3933825" cy="1162602"/>
          </a:xfrm>
        </p:spPr>
        <p:txBody>
          <a:bodyPr>
            <a:normAutofit/>
          </a:bodyPr>
          <a:lstStyle>
            <a:lvl1pPr algn="l">
              <a:defRPr sz="3600">
                <a:solidFill>
                  <a:schemeClr val="tx1"/>
                </a:solidFill>
                <a:latin typeface="+mj-lt"/>
                <a:cs typeface="Arial" pitchFamily="34" charset="0"/>
              </a:defRPr>
            </a:lvl1pPr>
          </a:lstStyle>
          <a:p>
            <a:r>
              <a:rPr lang="en-US" smtClean="0"/>
              <a:t>Click to edit Master title style</a:t>
            </a:r>
            <a:endParaRPr lang="en-US" dirty="0"/>
          </a:p>
        </p:txBody>
      </p:sp>
      <p:sp>
        <p:nvSpPr>
          <p:cNvPr id="24" name="Subtitle 2"/>
          <p:cNvSpPr>
            <a:spLocks noGrp="1"/>
          </p:cNvSpPr>
          <p:nvPr>
            <p:ph type="subTitle" idx="13" hasCustomPrompt="1"/>
          </p:nvPr>
        </p:nvSpPr>
        <p:spPr>
          <a:xfrm>
            <a:off x="4572000" y="352426"/>
            <a:ext cx="4191000" cy="400050"/>
          </a:xfrm>
        </p:spPr>
        <p:txBody>
          <a:bodyPr>
            <a:normAutofit/>
          </a:bodyPr>
          <a:lstStyle>
            <a:lvl1pPr marL="0" indent="0" algn="r">
              <a:buNone/>
              <a:defRPr sz="1400">
                <a:solidFill>
                  <a:schemeClr val="bg1"/>
                </a:solidFill>
                <a:latin typeface="+mn-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Content Placeholder 2"/>
          <p:cNvSpPr>
            <a:spLocks noGrp="1"/>
          </p:cNvSpPr>
          <p:nvPr>
            <p:ph sz="half" idx="1"/>
          </p:nvPr>
        </p:nvSpPr>
        <p:spPr>
          <a:xfrm>
            <a:off x="457200" y="1600200"/>
            <a:ext cx="7937500" cy="4762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200987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Section Header">
    <p:bg>
      <p:bgPr>
        <a:solidFill>
          <a:schemeClr val="accent1"/>
        </a:solidFill>
        <a:effectLst/>
      </p:bgPr>
    </p:bg>
    <p:spTree>
      <p:nvGrpSpPr>
        <p:cNvPr id="1" name=""/>
        <p:cNvGrpSpPr/>
        <p:nvPr/>
      </p:nvGrpSpPr>
      <p:grpSpPr>
        <a:xfrm>
          <a:off x="0" y="0"/>
          <a:ext cx="0" cy="0"/>
          <a:chOff x="0" y="0"/>
          <a:chExt cx="0" cy="0"/>
        </a:xfrm>
      </p:grpSpPr>
      <p:sp>
        <p:nvSpPr>
          <p:cNvPr id="8" name="Round Diagonal Corner Rectangle 7"/>
          <p:cNvSpPr/>
          <p:nvPr userDrawn="1"/>
        </p:nvSpPr>
        <p:spPr>
          <a:xfrm>
            <a:off x="438150" y="241300"/>
            <a:ext cx="8350250" cy="6324600"/>
          </a:xfrm>
          <a:prstGeom prst="round2DiagRect">
            <a:avLst>
              <a:gd name="adj1" fmla="val 38158"/>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p:cNvSpPr>
            <a:spLocks noGrp="1"/>
          </p:cNvSpPr>
          <p:nvPr>
            <p:ph type="body" sz="quarter" idx="10"/>
          </p:nvPr>
        </p:nvSpPr>
        <p:spPr>
          <a:xfrm>
            <a:off x="1282700" y="2235200"/>
            <a:ext cx="6400800" cy="3860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itle 1"/>
          <p:cNvSpPr>
            <a:spLocks noGrp="1"/>
          </p:cNvSpPr>
          <p:nvPr>
            <p:ph type="ctrTitle"/>
          </p:nvPr>
        </p:nvSpPr>
        <p:spPr>
          <a:xfrm>
            <a:off x="1282700" y="911225"/>
            <a:ext cx="6400800" cy="114300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56322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1EB35B-9366-4A35-9AE8-05530B0F86F6}" type="datetimeFigureOut">
              <a:rPr lang="en-US" smtClean="0"/>
              <a:pPr/>
              <a:t>4/24/2019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A8102A-D4CD-4D95-9A49-98897F4F290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1EB35B-9366-4A35-9AE8-05530B0F86F6}" type="datetimeFigureOut">
              <a:rPr lang="en-US" smtClean="0"/>
              <a:pPr/>
              <a:t>4/24/2019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A8102A-D4CD-4D95-9A49-98897F4F290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1EB35B-9366-4A35-9AE8-05530B0F86F6}" type="datetimeFigureOut">
              <a:rPr lang="en-US" smtClean="0"/>
              <a:pPr/>
              <a:t>4/24/2019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A8102A-D4CD-4D95-9A49-98897F4F290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E1EB35B-9366-4A35-9AE8-05530B0F86F6}" type="datetimeFigureOut">
              <a:rPr lang="en-US" smtClean="0"/>
              <a:pPr/>
              <a:t>4/24/2019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A8102A-D4CD-4D95-9A49-98897F4F290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E1EB35B-9366-4A35-9AE8-05530B0F86F6}" type="datetimeFigureOut">
              <a:rPr lang="en-US" smtClean="0"/>
              <a:pPr/>
              <a:t>4/24/2019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A8102A-D4CD-4D95-9A49-98897F4F290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1EB35B-9366-4A35-9AE8-05530B0F86F6}" type="datetimeFigureOut">
              <a:rPr lang="en-US" smtClean="0"/>
              <a:pPr/>
              <a:t>4/24/2019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A8102A-D4CD-4D95-9A49-98897F4F290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1EB35B-9366-4A35-9AE8-05530B0F86F6}" type="datetimeFigureOut">
              <a:rPr lang="en-US" smtClean="0"/>
              <a:pPr/>
              <a:t>4/24/2019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A8102A-D4CD-4D95-9A49-98897F4F290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1EB35B-9366-4A35-9AE8-05530B0F86F6}" type="datetimeFigureOut">
              <a:rPr lang="en-US" smtClean="0"/>
              <a:pPr/>
              <a:t>4/24/2019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A8102A-D4CD-4D95-9A49-98897F4F290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1EB35B-9366-4A35-9AE8-05530B0F86F6}" type="datetimeFigureOut">
              <a:rPr lang="en-US" smtClean="0"/>
              <a:pPr/>
              <a:t>4/24/2019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A8102A-D4CD-4D95-9A49-98897F4F290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3.gif"/><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eer pellets at Jaquith Strawberry Farm.JPG"/>
          <p:cNvPicPr>
            <a:picLocks noChangeAspect="1" noChangeArrowheads="1"/>
          </p:cNvPicPr>
          <p:nvPr/>
        </p:nvPicPr>
        <p:blipFill>
          <a:blip r:embed="rId2"/>
          <a:srcRect l="11323" t="17007" b="16667"/>
          <a:stretch>
            <a:fillRect/>
          </a:stretch>
        </p:blipFill>
        <p:spPr bwMode="auto">
          <a:xfrm>
            <a:off x="1828800" y="1752600"/>
            <a:ext cx="5967700" cy="2971800"/>
          </a:xfrm>
          <a:prstGeom prst="rect">
            <a:avLst/>
          </a:prstGeom>
          <a:noFill/>
        </p:spPr>
      </p:pic>
      <p:sp>
        <p:nvSpPr>
          <p:cNvPr id="3" name="Rectangle 2"/>
          <p:cNvSpPr/>
          <p:nvPr/>
        </p:nvSpPr>
        <p:spPr>
          <a:xfrm>
            <a:off x="3352800" y="5486400"/>
            <a:ext cx="2178225" cy="276999"/>
          </a:xfrm>
          <a:prstGeom prst="rect">
            <a:avLst/>
          </a:prstGeom>
        </p:spPr>
        <p:txBody>
          <a:bodyPr wrap="none">
            <a:spAutoFit/>
          </a:bodyPr>
          <a:lstStyle/>
          <a:p>
            <a:r>
              <a:rPr lang="en-US" sz="1200" i="1" dirty="0"/>
              <a:t>EIS officer/Oregon Public Health</a:t>
            </a:r>
            <a:endParaRPr lang="en-US" sz="1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Teaching the Industry</a:t>
            </a:r>
            <a:endParaRPr lang="en-US" dirty="0"/>
          </a:p>
        </p:txBody>
      </p:sp>
      <p:sp>
        <p:nvSpPr>
          <p:cNvPr id="3" name="Subtitle 2"/>
          <p:cNvSpPr>
            <a:spLocks noGrp="1"/>
          </p:cNvSpPr>
          <p:nvPr>
            <p:ph type="subTitle" idx="13"/>
          </p:nvPr>
        </p:nvSpPr>
        <p:spPr/>
        <p:txBody>
          <a:bodyPr/>
          <a:lstStyle/>
          <a:p>
            <a:endParaRPr lang="en-US"/>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1749028"/>
            <a:ext cx="7937500" cy="4464843"/>
          </a:xfrm>
        </p:spPr>
      </p:pic>
    </p:spTree>
    <p:extLst>
      <p:ext uri="{BB962C8B-B14F-4D97-AF65-F5344CB8AC3E}">
        <p14:creationId xmlns:p14="http://schemas.microsoft.com/office/powerpoint/2010/main" val="2948221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7400" y="838200"/>
            <a:ext cx="5106590" cy="5120640"/>
          </a:xfrm>
          <a:prstGeom prst="rect">
            <a:avLst/>
          </a:prstGeom>
        </p:spPr>
      </p:pic>
    </p:spTree>
    <p:extLst>
      <p:ext uri="{BB962C8B-B14F-4D97-AF65-F5344CB8AC3E}">
        <p14:creationId xmlns:p14="http://schemas.microsoft.com/office/powerpoint/2010/main" val="2811412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012.jpg"/>
          <p:cNvPicPr>
            <a:picLocks noChangeAspect="1"/>
          </p:cNvPicPr>
          <p:nvPr/>
        </p:nvPicPr>
        <p:blipFill>
          <a:blip r:embed="rId2"/>
          <a:stretch>
            <a:fillRect/>
          </a:stretch>
        </p:blipFill>
        <p:spPr>
          <a:xfrm>
            <a:off x="1447800" y="685800"/>
            <a:ext cx="1420982" cy="1920240"/>
          </a:xfrm>
          <a:prstGeom prst="rect">
            <a:avLst/>
          </a:prstGeom>
        </p:spPr>
      </p:pic>
      <p:pic>
        <p:nvPicPr>
          <p:cNvPr id="14" name="Picture 13" descr="011.jpg"/>
          <p:cNvPicPr>
            <a:picLocks noChangeAspect="1"/>
          </p:cNvPicPr>
          <p:nvPr/>
        </p:nvPicPr>
        <p:blipFill>
          <a:blip r:embed="rId3"/>
          <a:stretch>
            <a:fillRect/>
          </a:stretch>
        </p:blipFill>
        <p:spPr>
          <a:xfrm>
            <a:off x="7086600" y="1066800"/>
            <a:ext cx="1353316" cy="1828800"/>
          </a:xfrm>
          <a:prstGeom prst="rect">
            <a:avLst/>
          </a:prstGeom>
        </p:spPr>
      </p:pic>
      <p:pic>
        <p:nvPicPr>
          <p:cNvPr id="15" name="Picture 14" descr="024.jpg"/>
          <p:cNvPicPr>
            <a:picLocks noChangeAspect="1"/>
          </p:cNvPicPr>
          <p:nvPr/>
        </p:nvPicPr>
        <p:blipFill>
          <a:blip r:embed="rId4"/>
          <a:stretch>
            <a:fillRect/>
          </a:stretch>
        </p:blipFill>
        <p:spPr>
          <a:xfrm>
            <a:off x="3810000" y="457200"/>
            <a:ext cx="1353316" cy="1828800"/>
          </a:xfrm>
          <a:prstGeom prst="rect">
            <a:avLst/>
          </a:prstGeom>
        </p:spPr>
      </p:pic>
      <p:pic>
        <p:nvPicPr>
          <p:cNvPr id="16" name="Picture 15" descr="048.jpg"/>
          <p:cNvPicPr>
            <a:picLocks noChangeAspect="1"/>
          </p:cNvPicPr>
          <p:nvPr/>
        </p:nvPicPr>
        <p:blipFill>
          <a:blip r:embed="rId5"/>
          <a:stretch>
            <a:fillRect/>
          </a:stretch>
        </p:blipFill>
        <p:spPr>
          <a:xfrm>
            <a:off x="4876800" y="2209800"/>
            <a:ext cx="1353316" cy="1828800"/>
          </a:xfrm>
          <a:prstGeom prst="rect">
            <a:avLst/>
          </a:prstGeom>
        </p:spPr>
      </p:pic>
      <p:pic>
        <p:nvPicPr>
          <p:cNvPr id="17" name="Picture 16" descr="053.jpg"/>
          <p:cNvPicPr>
            <a:picLocks noChangeAspect="1"/>
          </p:cNvPicPr>
          <p:nvPr/>
        </p:nvPicPr>
        <p:blipFill>
          <a:blip r:embed="rId6"/>
          <a:stretch>
            <a:fillRect/>
          </a:stretch>
        </p:blipFill>
        <p:spPr>
          <a:xfrm>
            <a:off x="7162800" y="4191000"/>
            <a:ext cx="1353316" cy="1828800"/>
          </a:xfrm>
          <a:prstGeom prst="rect">
            <a:avLst/>
          </a:prstGeom>
        </p:spPr>
      </p:pic>
      <p:pic>
        <p:nvPicPr>
          <p:cNvPr id="18" name="Picture 17" descr="056.jpg"/>
          <p:cNvPicPr>
            <a:picLocks noChangeAspect="1"/>
          </p:cNvPicPr>
          <p:nvPr/>
        </p:nvPicPr>
        <p:blipFill>
          <a:blip r:embed="rId7"/>
          <a:stretch>
            <a:fillRect/>
          </a:stretch>
        </p:blipFill>
        <p:spPr>
          <a:xfrm>
            <a:off x="2057400" y="3657600"/>
            <a:ext cx="1353316" cy="1828800"/>
          </a:xfrm>
          <a:prstGeom prst="rect">
            <a:avLst/>
          </a:prstGeom>
        </p:spPr>
      </p:pic>
      <p:pic>
        <p:nvPicPr>
          <p:cNvPr id="19" name="Picture 18" descr="066.jpg"/>
          <p:cNvPicPr>
            <a:picLocks noChangeAspect="1"/>
          </p:cNvPicPr>
          <p:nvPr/>
        </p:nvPicPr>
        <p:blipFill>
          <a:blip r:embed="rId8"/>
          <a:stretch>
            <a:fillRect/>
          </a:stretch>
        </p:blipFill>
        <p:spPr>
          <a:xfrm>
            <a:off x="5105400" y="4800600"/>
            <a:ext cx="1353316" cy="1828800"/>
          </a:xfrm>
          <a:prstGeom prst="rect">
            <a:avLst/>
          </a:prstGeom>
        </p:spPr>
      </p:pic>
    </p:spTree>
    <p:extLst>
      <p:ext uri="{BB962C8B-B14F-4D97-AF65-F5344CB8AC3E}">
        <p14:creationId xmlns:p14="http://schemas.microsoft.com/office/powerpoint/2010/main" val="3140326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20423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5"/>
          <p:cNvSpPr>
            <a:spLocks noGrp="1" noChangeArrowheads="1"/>
          </p:cNvSpPr>
          <p:nvPr>
            <p:ph type="title"/>
          </p:nvPr>
        </p:nvSpPr>
        <p:spPr/>
        <p:txBody>
          <a:bodyPr>
            <a:normAutofit fontScale="90000"/>
          </a:bodyPr>
          <a:lstStyle/>
          <a:p>
            <a:pPr eaLnBrk="1" hangingPunct="1">
              <a:defRPr/>
            </a:pPr>
            <a:r>
              <a:rPr lang="es-MX" dirty="0" err="1" smtClean="0"/>
              <a:t>For</a:t>
            </a:r>
            <a:r>
              <a:rPr lang="es-MX" dirty="0" smtClean="0"/>
              <a:t> </a:t>
            </a:r>
            <a:r>
              <a:rPr lang="es-MX" dirty="0" err="1" smtClean="0"/>
              <a:t>every</a:t>
            </a:r>
            <a:r>
              <a:rPr lang="es-MX" dirty="0" smtClean="0"/>
              <a:t> $1 a </a:t>
            </a:r>
            <a:r>
              <a:rPr lang="es-MX" dirty="0" err="1" smtClean="0"/>
              <a:t>consumer</a:t>
            </a:r>
            <a:r>
              <a:rPr lang="es-MX" dirty="0" smtClean="0"/>
              <a:t> </a:t>
            </a:r>
            <a:r>
              <a:rPr lang="es-MX" dirty="0" err="1" smtClean="0"/>
              <a:t>spends</a:t>
            </a:r>
            <a:r>
              <a:rPr lang="es-MX" dirty="0" smtClean="0"/>
              <a:t> </a:t>
            </a:r>
            <a:r>
              <a:rPr lang="es-MX" dirty="0" err="1" smtClean="0"/>
              <a:t>on</a:t>
            </a:r>
            <a:r>
              <a:rPr lang="es-MX" dirty="0" smtClean="0"/>
              <a:t> </a:t>
            </a:r>
            <a:r>
              <a:rPr lang="es-MX" dirty="0" err="1" smtClean="0"/>
              <a:t>apples</a:t>
            </a:r>
            <a:r>
              <a:rPr lang="es-MX" dirty="0" smtClean="0"/>
              <a:t>….</a:t>
            </a:r>
            <a:br>
              <a:rPr lang="es-MX" dirty="0" smtClean="0"/>
            </a:br>
            <a:endParaRPr lang="es-MX" sz="1400" dirty="0" smtClean="0"/>
          </a:p>
        </p:txBody>
      </p:sp>
      <p:graphicFrame>
        <p:nvGraphicFramePr>
          <p:cNvPr id="4" name="Object 4"/>
          <p:cNvGraphicFramePr>
            <a:graphicFrameLocks noGrp="1" noChangeAspect="1"/>
          </p:cNvGraphicFramePr>
          <p:nvPr>
            <p:ph idx="1"/>
          </p:nvPr>
        </p:nvGraphicFramePr>
        <p:xfrm>
          <a:off x="1000125" y="1935163"/>
          <a:ext cx="7143750" cy="438943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5" descr="walmart_logo_214x54.gif"/>
          <p:cNvPicPr>
            <a:picLocks noChangeAspect="1"/>
          </p:cNvPicPr>
          <p:nvPr/>
        </p:nvPicPr>
        <p:blipFill>
          <a:blip r:embed="rId3"/>
          <a:srcRect/>
          <a:stretch>
            <a:fillRect/>
          </a:stretch>
        </p:blipFill>
        <p:spPr bwMode="auto">
          <a:xfrm>
            <a:off x="2743200" y="304800"/>
            <a:ext cx="3433763" cy="914400"/>
          </a:xfrm>
          <a:prstGeom prst="rect">
            <a:avLst/>
          </a:prstGeom>
          <a:noFill/>
          <a:ln w="9525">
            <a:noFill/>
            <a:miter lim="800000"/>
            <a:headEnd/>
            <a:tailEnd/>
          </a:ln>
        </p:spPr>
      </p:pic>
      <p:pic>
        <p:nvPicPr>
          <p:cNvPr id="7172" name="Picture 6" descr="Costco.jpg"/>
          <p:cNvPicPr>
            <a:picLocks noChangeAspect="1"/>
          </p:cNvPicPr>
          <p:nvPr/>
        </p:nvPicPr>
        <p:blipFill>
          <a:blip r:embed="rId4"/>
          <a:srcRect/>
          <a:stretch>
            <a:fillRect/>
          </a:stretch>
        </p:blipFill>
        <p:spPr bwMode="auto">
          <a:xfrm>
            <a:off x="2514600" y="1524000"/>
            <a:ext cx="3857625" cy="1104900"/>
          </a:xfrm>
          <a:prstGeom prst="rect">
            <a:avLst/>
          </a:prstGeom>
          <a:noFill/>
          <a:ln w="9525">
            <a:noFill/>
            <a:miter lim="800000"/>
            <a:headEnd/>
            <a:tailEnd/>
          </a:ln>
        </p:spPr>
      </p:pic>
      <p:pic>
        <p:nvPicPr>
          <p:cNvPr id="7174" name="Picture 8" descr="Kroger 1.jpg"/>
          <p:cNvPicPr>
            <a:picLocks noChangeAspect="1"/>
          </p:cNvPicPr>
          <p:nvPr/>
        </p:nvPicPr>
        <p:blipFill>
          <a:blip r:embed="rId5"/>
          <a:srcRect/>
          <a:stretch>
            <a:fillRect/>
          </a:stretch>
        </p:blipFill>
        <p:spPr bwMode="auto">
          <a:xfrm>
            <a:off x="914400" y="2743200"/>
            <a:ext cx="1905000" cy="1525588"/>
          </a:xfrm>
          <a:prstGeom prst="rect">
            <a:avLst/>
          </a:prstGeom>
          <a:noFill/>
          <a:ln w="9525">
            <a:noFill/>
            <a:miter lim="800000"/>
            <a:headEnd/>
            <a:tailEnd/>
          </a:ln>
        </p:spPr>
      </p:pic>
      <p:pic>
        <p:nvPicPr>
          <p:cNvPr id="7" name="Picture 6" descr="safewayLogo.gif"/>
          <p:cNvPicPr>
            <a:picLocks noChangeAspect="1"/>
          </p:cNvPicPr>
          <p:nvPr/>
        </p:nvPicPr>
        <p:blipFill>
          <a:blip r:embed="rId6"/>
          <a:stretch>
            <a:fillRect/>
          </a:stretch>
        </p:blipFill>
        <p:spPr>
          <a:xfrm>
            <a:off x="5562600" y="5305108"/>
            <a:ext cx="1951898" cy="914400"/>
          </a:xfrm>
          <a:prstGeom prst="rect">
            <a:avLst/>
          </a:prstGeom>
        </p:spPr>
      </p:pic>
      <p:pic>
        <p:nvPicPr>
          <p:cNvPr id="9" name="Picture 8" descr="target.jpg"/>
          <p:cNvPicPr>
            <a:picLocks noChangeAspect="1"/>
          </p:cNvPicPr>
          <p:nvPr/>
        </p:nvPicPr>
        <p:blipFill>
          <a:blip r:embed="rId7"/>
          <a:stretch>
            <a:fillRect/>
          </a:stretch>
        </p:blipFill>
        <p:spPr>
          <a:xfrm>
            <a:off x="3962400" y="2819400"/>
            <a:ext cx="1295400" cy="1720557"/>
          </a:xfrm>
          <a:prstGeom prst="rect">
            <a:avLst/>
          </a:prstGeom>
        </p:spPr>
      </p:pic>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10212" y="2743200"/>
            <a:ext cx="3233588" cy="1919446"/>
          </a:xfrm>
          <a:prstGeom prst="rect">
            <a:avLst/>
          </a:prstGeom>
        </p:spPr>
      </p:pic>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376612" y="4519587"/>
            <a:ext cx="2133600" cy="21336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00024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6426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endParaRPr lang="en-US"/>
          </a:p>
        </p:txBody>
      </p:sp>
      <p:sp>
        <p:nvSpPr>
          <p:cNvPr id="5" name="Title 4"/>
          <p:cNvSpPr>
            <a:spLocks noGrp="1"/>
          </p:cNvSpPr>
          <p:nvPr>
            <p:ph type="ctrTitle"/>
          </p:nvPr>
        </p:nvSpPr>
        <p:spPr/>
        <p:txBody>
          <a:bodyPr/>
          <a:lstStyle/>
          <a:p>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0" y="850900"/>
            <a:ext cx="9144000" cy="5143500"/>
          </a:xfrm>
          <a:prstGeom prst="rect">
            <a:avLst/>
          </a:prstGeom>
        </p:spPr>
      </p:pic>
    </p:spTree>
    <p:extLst>
      <p:ext uri="{BB962C8B-B14F-4D97-AF65-F5344CB8AC3E}">
        <p14:creationId xmlns:p14="http://schemas.microsoft.com/office/powerpoint/2010/main" val="2142421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718463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267</TotalTime>
  <Words>138</Words>
  <Application>Microsoft Office PowerPoint</Application>
  <PresentationFormat>On-screen Show (4:3)</PresentationFormat>
  <Paragraphs>10</Paragraphs>
  <Slides>11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PowerPoint Presentation</vt:lpstr>
      <vt:lpstr>PowerPoint Presentation</vt:lpstr>
      <vt:lpstr>PowerPoint Presentation</vt:lpstr>
      <vt:lpstr>For every $1 a consumer spends on apples…. </vt:lpstr>
      <vt:lpstr>PowerPoint Presentation</vt:lpstr>
      <vt:lpstr>PowerPoint Presentation</vt:lpstr>
      <vt:lpstr>PowerPoint Presentation</vt:lpstr>
      <vt:lpstr>PowerPoint Presentation</vt:lpstr>
      <vt:lpstr>PowerPoint Presentation</vt:lpstr>
      <vt:lpstr>Teaching the Industry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Erik Nicholson</dc:creator>
  <cp:lastModifiedBy>Kairie@WSLC.local</cp:lastModifiedBy>
  <cp:revision>38</cp:revision>
  <dcterms:created xsi:type="dcterms:W3CDTF">2014-02-17T03:08:45Z</dcterms:created>
  <dcterms:modified xsi:type="dcterms:W3CDTF">2019-04-24T16:29:34Z</dcterms:modified>
</cp:coreProperties>
</file>