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1" r:id="rId1"/>
  </p:sldMasterIdLst>
  <p:notesMasterIdLst>
    <p:notesMasterId r:id="rId15"/>
  </p:notesMasterIdLst>
  <p:handoutMasterIdLst>
    <p:handoutMasterId r:id="rId16"/>
  </p:handoutMasterIdLst>
  <p:sldIdLst>
    <p:sldId id="256" r:id="rId2"/>
    <p:sldId id="267" r:id="rId3"/>
    <p:sldId id="286" r:id="rId4"/>
    <p:sldId id="278" r:id="rId5"/>
    <p:sldId id="279" r:id="rId6"/>
    <p:sldId id="280" r:id="rId7"/>
    <p:sldId id="285" r:id="rId8"/>
    <p:sldId id="257" r:id="rId9"/>
    <p:sldId id="283" r:id="rId10"/>
    <p:sldId id="269" r:id="rId11"/>
    <p:sldId id="266" r:id="rId12"/>
    <p:sldId id="277" r:id="rId13"/>
    <p:sldId id="262" r:id="rId14"/>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1002E6-E334-4C7F-8B86-7D3B67A12A93}" v="1" dt="2019-04-16T21:53:43.3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3" autoAdjust="0"/>
    <p:restoredTop sz="81956" autoAdjust="0"/>
  </p:normalViewPr>
  <p:slideViewPr>
    <p:cSldViewPr snapToGrid="0">
      <p:cViewPr varScale="1">
        <p:scale>
          <a:sx n="92" d="100"/>
          <a:sy n="92" d="100"/>
        </p:scale>
        <p:origin x="7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uart Bass" userId="f0808841-658f-4073-bbed-dbe714ac82d3" providerId="ADAL" clId="{0F24DFB5-81B6-49B7-A141-7B84EBDD0C7E}"/>
    <pc:docChg chg="custSel delSld modSld">
      <pc:chgData name="Stuart Bass" userId="f0808841-658f-4073-bbed-dbe714ac82d3" providerId="ADAL" clId="{0F24DFB5-81B6-49B7-A141-7B84EBDD0C7E}" dt="2019-04-16T22:04:44.020" v="93" actId="2696"/>
      <pc:docMkLst>
        <pc:docMk/>
      </pc:docMkLst>
      <pc:sldChg chg="del">
        <pc:chgData name="Stuart Bass" userId="f0808841-658f-4073-bbed-dbe714ac82d3" providerId="ADAL" clId="{0F24DFB5-81B6-49B7-A141-7B84EBDD0C7E}" dt="2019-04-16T21:55:26.041" v="78" actId="2696"/>
        <pc:sldMkLst>
          <pc:docMk/>
          <pc:sldMk cId="4088674562" sldId="258"/>
        </pc:sldMkLst>
      </pc:sldChg>
      <pc:sldChg chg="modSp del">
        <pc:chgData name="Stuart Bass" userId="f0808841-658f-4073-bbed-dbe714ac82d3" providerId="ADAL" clId="{0F24DFB5-81B6-49B7-A141-7B84EBDD0C7E}" dt="2019-04-16T21:56:03.521" v="91" actId="2696"/>
        <pc:sldMkLst>
          <pc:docMk/>
          <pc:sldMk cId="4245911829" sldId="268"/>
        </pc:sldMkLst>
        <pc:spChg chg="mod">
          <ac:chgData name="Stuart Bass" userId="f0808841-658f-4073-bbed-dbe714ac82d3" providerId="ADAL" clId="{0F24DFB5-81B6-49B7-A141-7B84EBDD0C7E}" dt="2019-04-16T21:55:56.535" v="90" actId="20577"/>
          <ac:spMkLst>
            <pc:docMk/>
            <pc:sldMk cId="4245911829" sldId="268"/>
            <ac:spMk id="2" creationId="{00000000-0000-0000-0000-000000000000}"/>
          </ac:spMkLst>
        </pc:spChg>
      </pc:sldChg>
      <pc:sldChg chg="del">
        <pc:chgData name="Stuart Bass" userId="f0808841-658f-4073-bbed-dbe714ac82d3" providerId="ADAL" clId="{0F24DFB5-81B6-49B7-A141-7B84EBDD0C7E}" dt="2019-04-16T21:56:32.266" v="92" actId="2696"/>
        <pc:sldMkLst>
          <pc:docMk/>
          <pc:sldMk cId="3770855738" sldId="282"/>
        </pc:sldMkLst>
      </pc:sldChg>
      <pc:sldChg chg="del">
        <pc:chgData name="Stuart Bass" userId="f0808841-658f-4073-bbed-dbe714ac82d3" providerId="ADAL" clId="{0F24DFB5-81B6-49B7-A141-7B84EBDD0C7E}" dt="2019-04-16T21:53:06.791" v="0" actId="2696"/>
        <pc:sldMkLst>
          <pc:docMk/>
          <pc:sldMk cId="2234279811" sldId="284"/>
        </pc:sldMkLst>
      </pc:sldChg>
      <pc:sldChg chg="addSp delSp modSp delAnim">
        <pc:chgData name="Stuart Bass" userId="f0808841-658f-4073-bbed-dbe714ac82d3" providerId="ADAL" clId="{0F24DFB5-81B6-49B7-A141-7B84EBDD0C7E}" dt="2019-04-16T21:54:52.720" v="76" actId="1076"/>
        <pc:sldMkLst>
          <pc:docMk/>
          <pc:sldMk cId="2322274400" sldId="286"/>
        </pc:sldMkLst>
        <pc:spChg chg="add mod">
          <ac:chgData name="Stuart Bass" userId="f0808841-658f-4073-bbed-dbe714ac82d3" providerId="ADAL" clId="{0F24DFB5-81B6-49B7-A141-7B84EBDD0C7E}" dt="2019-04-16T21:54:52.720" v="76" actId="1076"/>
          <ac:spMkLst>
            <pc:docMk/>
            <pc:sldMk cId="2322274400" sldId="286"/>
            <ac:spMk id="2" creationId="{494465DF-1037-4E90-8B3B-FEB65851CA6B}"/>
          </ac:spMkLst>
        </pc:spChg>
        <pc:picChg chg="del">
          <ac:chgData name="Stuart Bass" userId="f0808841-658f-4073-bbed-dbe714ac82d3" providerId="ADAL" clId="{0F24DFB5-81B6-49B7-A141-7B84EBDD0C7E}" dt="2019-04-16T21:53:20.185" v="1" actId="478"/>
          <ac:picMkLst>
            <pc:docMk/>
            <pc:sldMk cId="2322274400" sldId="286"/>
            <ac:picMk id="5" creationId="{00000000-0000-0000-0000-000000000000}"/>
          </ac:picMkLst>
        </pc:picChg>
        <pc:picChg chg="mod">
          <ac:chgData name="Stuart Bass" userId="f0808841-658f-4073-bbed-dbe714ac82d3" providerId="ADAL" clId="{0F24DFB5-81B6-49B7-A141-7B84EBDD0C7E}" dt="2019-04-16T21:53:58.584" v="6" actId="1076"/>
          <ac:picMkLst>
            <pc:docMk/>
            <pc:sldMk cId="2322274400" sldId="286"/>
            <ac:picMk id="19" creationId="{00000000-0000-0000-0000-000000000000}"/>
          </ac:picMkLst>
        </pc:picChg>
      </pc:sldChg>
      <pc:sldChg chg="del">
        <pc:chgData name="Stuart Bass" userId="f0808841-658f-4073-bbed-dbe714ac82d3" providerId="ADAL" clId="{0F24DFB5-81B6-49B7-A141-7B84EBDD0C7E}" dt="2019-04-16T21:55:03.002" v="77" actId="2696"/>
        <pc:sldMkLst>
          <pc:docMk/>
          <pc:sldMk cId="3308556555" sldId="287"/>
        </pc:sldMkLst>
      </pc:sldChg>
      <pc:sldChg chg="del">
        <pc:chgData name="Stuart Bass" userId="f0808841-658f-4073-bbed-dbe714ac82d3" providerId="ADAL" clId="{0F24DFB5-81B6-49B7-A141-7B84EBDD0C7E}" dt="2019-04-16T22:04:44.020" v="93" actId="2696"/>
        <pc:sldMkLst>
          <pc:docMk/>
          <pc:sldMk cId="393444129" sldId="28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509AC1B0-ABFC-4487-871B-B4D79A11CB14}" type="datetimeFigureOut">
              <a:rPr lang="en-US" smtClean="0"/>
              <a:t>4/22/2019</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776F30ED-BCF9-4E6F-A8EF-6DDAA65D1C6A}" type="slidenum">
              <a:rPr lang="en-US" smtClean="0"/>
              <a:t>‹#›</a:t>
            </a:fld>
            <a:endParaRPr lang="en-US"/>
          </a:p>
        </p:txBody>
      </p:sp>
    </p:spTree>
    <p:extLst>
      <p:ext uri="{BB962C8B-B14F-4D97-AF65-F5344CB8AC3E}">
        <p14:creationId xmlns:p14="http://schemas.microsoft.com/office/powerpoint/2010/main" val="3494924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202661FC-1B37-4607-BD0B-178B75D9EBF6}" type="datetimeFigureOut">
              <a:rPr lang="en-US" smtClean="0"/>
              <a:t>4/22/2019</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32BAF70A-D629-4280-BABD-D47B9C3FD05A}" type="slidenum">
              <a:rPr lang="en-US" smtClean="0"/>
              <a:t>‹#›</a:t>
            </a:fld>
            <a:endParaRPr lang="en-US"/>
          </a:p>
        </p:txBody>
      </p:sp>
    </p:spTree>
    <p:extLst>
      <p:ext uri="{BB962C8B-B14F-4D97-AF65-F5344CB8AC3E}">
        <p14:creationId xmlns:p14="http://schemas.microsoft.com/office/powerpoint/2010/main" val="1328717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does this mean for unions? </a:t>
            </a:r>
          </a:p>
          <a:p>
            <a:endParaRPr lang="en-US" dirty="0"/>
          </a:p>
          <a:p>
            <a:r>
              <a:rPr lang="en-US" dirty="0"/>
              <a:t>Walter Reuther (1907-1970) was president of the United Automobile Workers (UAW) from 1946 until his death in 1970. Under his leadership, the UAW grew to more than 1.5 million members, becoming one of the largest unions in the United States. Reuther was widely admired as the model of a reform-minded, liberal, responsible trade unionist—the leading labor intellectual of his age, a champion of industrial democracy and civil rights who used the collective bargaining process and labor's political influence to advance the cause of social justice for all Americans.</a:t>
            </a:r>
          </a:p>
          <a:p>
            <a:endParaRPr lang="en-US" dirty="0"/>
          </a:p>
        </p:txBody>
      </p:sp>
      <p:sp>
        <p:nvSpPr>
          <p:cNvPr id="4" name="Slide Number Placeholder 3"/>
          <p:cNvSpPr>
            <a:spLocks noGrp="1"/>
          </p:cNvSpPr>
          <p:nvPr>
            <p:ph type="sldNum" sz="quarter" idx="10"/>
          </p:nvPr>
        </p:nvSpPr>
        <p:spPr/>
        <p:txBody>
          <a:bodyPr/>
          <a:lstStyle/>
          <a:p>
            <a:pPr>
              <a:defRPr/>
            </a:pPr>
            <a:fld id="{0BF80F8A-3E0F-4DC0-B153-A5B8CCB84922}" type="slidenum">
              <a:rPr lang="en-US" smtClean="0"/>
              <a:pPr>
                <a:defRPr/>
              </a:pPr>
              <a:t>2</a:t>
            </a:fld>
            <a:endParaRPr lang="en-US"/>
          </a:p>
        </p:txBody>
      </p:sp>
    </p:spTree>
    <p:extLst>
      <p:ext uri="{BB962C8B-B14F-4D97-AF65-F5344CB8AC3E}">
        <p14:creationId xmlns:p14="http://schemas.microsoft.com/office/powerpoint/2010/main" val="3505407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BAF70A-D629-4280-BABD-D47B9C3FD05A}" type="slidenum">
              <a:rPr lang="en-US" smtClean="0"/>
              <a:t>7</a:t>
            </a:fld>
            <a:endParaRPr lang="en-US"/>
          </a:p>
        </p:txBody>
      </p:sp>
    </p:spTree>
    <p:extLst>
      <p:ext uri="{BB962C8B-B14F-4D97-AF65-F5344CB8AC3E}">
        <p14:creationId xmlns:p14="http://schemas.microsoft.com/office/powerpoint/2010/main" val="2731547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BAF70A-D629-4280-BABD-D47B9C3FD05A}" type="slidenum">
              <a:rPr lang="en-US" smtClean="0"/>
              <a:t>9</a:t>
            </a:fld>
            <a:endParaRPr lang="en-US"/>
          </a:p>
        </p:txBody>
      </p:sp>
    </p:spTree>
    <p:extLst>
      <p:ext uri="{BB962C8B-B14F-4D97-AF65-F5344CB8AC3E}">
        <p14:creationId xmlns:p14="http://schemas.microsoft.com/office/powerpoint/2010/main" val="4134018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Attract and retain workers with the right skills for employers</a:t>
            </a:r>
          </a:p>
          <a:p>
            <a:pPr marL="171450" indent="-171450">
              <a:buFont typeface="Arial" panose="020B0604020202020204" pitchFamily="34" charset="0"/>
              <a:buChar char="•"/>
            </a:pPr>
            <a:r>
              <a:rPr lang="en-US" dirty="0"/>
              <a:t>Public workforce agencies identify workforce solutions and collaborative approaches that benefit job seekers and employers</a:t>
            </a:r>
          </a:p>
          <a:p>
            <a:pPr marL="171450" indent="-171450">
              <a:buFont typeface="Arial" panose="020B0604020202020204" pitchFamily="34" charset="0"/>
              <a:buChar char="•"/>
            </a:pPr>
            <a:r>
              <a:rPr lang="en-US" dirty="0"/>
              <a:t>There are 400,000 registered apprenticeships nationwide in more than 1,000 occupations.</a:t>
            </a:r>
          </a:p>
          <a:p>
            <a:pPr marL="171450" indent="-171450">
              <a:buFont typeface="Arial" panose="020B0604020202020204" pitchFamily="34" charset="0"/>
              <a:buChar char="•"/>
            </a:pPr>
            <a:r>
              <a:rPr lang="en-US" dirty="0"/>
              <a:t>Apprenticeship works for more than 150,000 employers and labor management organizations. </a:t>
            </a:r>
          </a:p>
          <a:p>
            <a:endParaRPr lang="en-US" dirty="0"/>
          </a:p>
        </p:txBody>
      </p:sp>
      <p:sp>
        <p:nvSpPr>
          <p:cNvPr id="4" name="Slide Number Placeholder 3"/>
          <p:cNvSpPr>
            <a:spLocks noGrp="1"/>
          </p:cNvSpPr>
          <p:nvPr>
            <p:ph type="sldNum" sz="quarter" idx="10"/>
          </p:nvPr>
        </p:nvSpPr>
        <p:spPr/>
        <p:txBody>
          <a:bodyPr/>
          <a:lstStyle/>
          <a:p>
            <a:fld id="{32BAF70A-D629-4280-BABD-D47B9C3FD05A}" type="slidenum">
              <a:rPr lang="en-US" smtClean="0"/>
              <a:t>10</a:t>
            </a:fld>
            <a:endParaRPr lang="en-US"/>
          </a:p>
        </p:txBody>
      </p:sp>
    </p:spTree>
    <p:extLst>
      <p:ext uri="{BB962C8B-B14F-4D97-AF65-F5344CB8AC3E}">
        <p14:creationId xmlns:p14="http://schemas.microsoft.com/office/powerpoint/2010/main" val="2493954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838F8513-132C-4022-BA7D-B8BFC5F36D10}" type="slidenum">
              <a:rPr lang="en-US"/>
              <a:pPr/>
              <a:t>11</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r>
              <a:rPr lang="en-US" b="1" dirty="0">
                <a:latin typeface="Arial" charset="0"/>
              </a:rPr>
              <a:t>Measuring Coalition Success</a:t>
            </a:r>
            <a:endParaRPr lang="en-US" dirty="0">
              <a:latin typeface="Arial" charset="0"/>
            </a:endParaRPr>
          </a:p>
          <a:p>
            <a:r>
              <a:rPr lang="en-US" dirty="0">
                <a:latin typeface="Arial" charset="0"/>
              </a:rPr>
              <a:t>Build to win, win to build; more than one way to define success</a:t>
            </a:r>
          </a:p>
          <a:p>
            <a:pPr lvl="0"/>
            <a:r>
              <a:rPr lang="en-US" dirty="0">
                <a:latin typeface="Arial" charset="0"/>
              </a:rPr>
              <a:t>Policy victory = winning the public policy goals outlined in the campaign</a:t>
            </a:r>
          </a:p>
          <a:p>
            <a:pPr lvl="0"/>
            <a:r>
              <a:rPr lang="en-US" dirty="0">
                <a:latin typeface="Arial" charset="0"/>
              </a:rPr>
              <a:t>Shifting political climate = changing the power relationships of ideas &amp; the environment positively to make future success more likely</a:t>
            </a:r>
          </a:p>
          <a:p>
            <a:pPr lvl="0"/>
            <a:r>
              <a:rPr lang="en-US" dirty="0">
                <a:latin typeface="Arial" charset="0"/>
              </a:rPr>
              <a:t>Coalition sustained relationships = the relationships between coalition partners continues and grows deeper</a:t>
            </a:r>
          </a:p>
          <a:p>
            <a:pPr lvl="0"/>
            <a:r>
              <a:rPr lang="en-US" dirty="0">
                <a:latin typeface="Arial" charset="0"/>
              </a:rPr>
              <a:t>Increasing capacity of participating organizations = coalition partners see their own organizational capacity grow with the success of the coalition. </a:t>
            </a:r>
          </a:p>
          <a:p>
            <a:pPr eaLnBrk="1" hangingPunct="1"/>
            <a:endParaRPr lang="en-US" b="1" dirty="0"/>
          </a:p>
        </p:txBody>
      </p:sp>
    </p:spTree>
    <p:extLst>
      <p:ext uri="{BB962C8B-B14F-4D97-AF65-F5344CB8AC3E}">
        <p14:creationId xmlns:p14="http://schemas.microsoft.com/office/powerpoint/2010/main" val="15337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BAF70A-D629-4280-BABD-D47B9C3FD05A}" type="slidenum">
              <a:rPr lang="en-US" smtClean="0"/>
              <a:t>13</a:t>
            </a:fld>
            <a:endParaRPr lang="en-US"/>
          </a:p>
        </p:txBody>
      </p:sp>
    </p:spTree>
    <p:extLst>
      <p:ext uri="{BB962C8B-B14F-4D97-AF65-F5344CB8AC3E}">
        <p14:creationId xmlns:p14="http://schemas.microsoft.com/office/powerpoint/2010/main" val="1635067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43D7B7-24B0-4B17-8808-994B4F38456E}" type="datetimeFigureOut">
              <a:rPr lang="en-US" smtClean="0"/>
              <a:t>4/22/2019</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B5DDBC3E-9120-49AE-810A-983BA915ADEB}"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6376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A0ED36-8BEF-460D-8AE6-4EFB7749E632}"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FF476-7EBB-4E31-8693-B98BC6A194F5}" type="slidenum">
              <a:rPr lang="en-US" smtClean="0"/>
              <a:t>‹#›</a:t>
            </a:fld>
            <a:endParaRPr lang="en-US"/>
          </a:p>
        </p:txBody>
      </p:sp>
    </p:spTree>
    <p:extLst>
      <p:ext uri="{BB962C8B-B14F-4D97-AF65-F5344CB8AC3E}">
        <p14:creationId xmlns:p14="http://schemas.microsoft.com/office/powerpoint/2010/main" val="2337030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A0ED36-8BEF-460D-8AE6-4EFB7749E632}"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FF476-7EBB-4E31-8693-B98BC6A194F5}" type="slidenum">
              <a:rPr lang="en-US" smtClean="0"/>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79658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A0ED36-8BEF-460D-8AE6-4EFB7749E632}" type="datetimeFigureOut">
              <a:rPr lang="en-US" smtClean="0"/>
              <a:t>4/22/2019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EFF476-7EBB-4E31-8693-B98BC6A194F5}" type="slidenum">
              <a:rPr lang="en-US" smtClean="0"/>
              <a:t>‹#›</a:t>
            </a:fld>
            <a:endParaRPr lang="en-US"/>
          </a:p>
        </p:txBody>
      </p:sp>
    </p:spTree>
    <p:extLst>
      <p:ext uri="{BB962C8B-B14F-4D97-AF65-F5344CB8AC3E}">
        <p14:creationId xmlns:p14="http://schemas.microsoft.com/office/powerpoint/2010/main" val="4132218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A0ED36-8BEF-460D-8AE6-4EFB7749E632}" type="datetimeFigureOut">
              <a:rPr lang="en-US" smtClean="0"/>
              <a:t>4/22/2019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EFF476-7EBB-4E31-8693-B98BC6A194F5}" type="slidenum">
              <a:rPr lang="en-US" smtClean="0"/>
              <a:t>‹#›</a:t>
            </a:fld>
            <a:endParaRPr lang="en-US"/>
          </a:p>
        </p:txBody>
      </p:sp>
    </p:spTree>
    <p:extLst>
      <p:ext uri="{BB962C8B-B14F-4D97-AF65-F5344CB8AC3E}">
        <p14:creationId xmlns:p14="http://schemas.microsoft.com/office/powerpoint/2010/main" val="4283967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A0ED36-8BEF-460D-8AE6-4EFB7749E632}" type="datetimeFigureOut">
              <a:rPr lang="en-US" smtClean="0"/>
              <a:t>4/22/2019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EFF476-7EBB-4E31-8693-B98BC6A194F5}" type="slidenum">
              <a:rPr lang="en-US" smtClean="0"/>
              <a:t>‹#›</a:t>
            </a:fld>
            <a:endParaRPr lang="en-US"/>
          </a:p>
        </p:txBody>
      </p:sp>
    </p:spTree>
    <p:extLst>
      <p:ext uri="{BB962C8B-B14F-4D97-AF65-F5344CB8AC3E}">
        <p14:creationId xmlns:p14="http://schemas.microsoft.com/office/powerpoint/2010/main" val="2545778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A0ED36-8BEF-460D-8AE6-4EFB7749E632}" type="datetimeFigureOut">
              <a:rPr lang="en-US" smtClean="0"/>
              <a:t>4/22/2019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EFF476-7EBB-4E31-8693-B98BC6A194F5}" type="slidenum">
              <a:rPr lang="en-US" smtClean="0"/>
              <a:t>‹#›</a:t>
            </a:fld>
            <a:endParaRPr lang="en-US"/>
          </a:p>
        </p:txBody>
      </p:sp>
    </p:spTree>
    <p:extLst>
      <p:ext uri="{BB962C8B-B14F-4D97-AF65-F5344CB8AC3E}">
        <p14:creationId xmlns:p14="http://schemas.microsoft.com/office/powerpoint/2010/main" val="2008482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A0ED36-8BEF-460D-8AE6-4EFB7749E632}" type="datetimeFigureOut">
              <a:rPr lang="en-US" smtClean="0"/>
              <a:t>4/22/2019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EFF476-7EBB-4E31-8693-B98BC6A194F5}" type="slidenum">
              <a:rPr lang="en-US" smtClean="0"/>
              <a:t>‹#›</a:t>
            </a:fld>
            <a:endParaRPr lang="en-US"/>
          </a:p>
        </p:txBody>
      </p:sp>
    </p:spTree>
    <p:extLst>
      <p:ext uri="{BB962C8B-B14F-4D97-AF65-F5344CB8AC3E}">
        <p14:creationId xmlns:p14="http://schemas.microsoft.com/office/powerpoint/2010/main" val="15514768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A0ED36-8BEF-460D-8AE6-4EFB7749E632}" type="datetimeFigureOut">
              <a:rPr lang="en-US" smtClean="0"/>
              <a:t>4/22/2019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EFF476-7EBB-4E31-8693-B98BC6A194F5}" type="slidenum">
              <a:rPr lang="en-US" smtClean="0"/>
              <a:t>‹#›</a:t>
            </a:fld>
            <a:endParaRPr lang="en-US"/>
          </a:p>
        </p:txBody>
      </p:sp>
    </p:spTree>
    <p:extLst>
      <p:ext uri="{BB962C8B-B14F-4D97-AF65-F5344CB8AC3E}">
        <p14:creationId xmlns:p14="http://schemas.microsoft.com/office/powerpoint/2010/main" val="35018161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A0ED36-8BEF-460D-8AE6-4EFB7749E632}" type="datetimeFigureOut">
              <a:rPr lang="en-US" smtClean="0"/>
              <a:t>4/22/2019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EFF476-7EBB-4E31-8693-B98BC6A194F5}" type="slidenum">
              <a:rPr lang="en-US" smtClean="0"/>
              <a:t>‹#›</a:t>
            </a:fld>
            <a:endParaRPr lang="en-US"/>
          </a:p>
        </p:txBody>
      </p:sp>
    </p:spTree>
    <p:extLst>
      <p:ext uri="{BB962C8B-B14F-4D97-AF65-F5344CB8AC3E}">
        <p14:creationId xmlns:p14="http://schemas.microsoft.com/office/powerpoint/2010/main" val="1546172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A0ED36-8BEF-460D-8AE6-4EFB7749E632}"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FF476-7EBB-4E31-8693-B98BC6A194F5}" type="slidenum">
              <a:rPr lang="en-US" smtClean="0"/>
              <a:t>‹#›</a:t>
            </a:fld>
            <a:endParaRPr lang="en-US"/>
          </a:p>
        </p:txBody>
      </p:sp>
    </p:spTree>
    <p:extLst>
      <p:ext uri="{BB962C8B-B14F-4D97-AF65-F5344CB8AC3E}">
        <p14:creationId xmlns:p14="http://schemas.microsoft.com/office/powerpoint/2010/main" val="3225115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A0ED36-8BEF-460D-8AE6-4EFB7749E632}"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FF476-7EBB-4E31-8693-B98BC6A194F5}" type="slidenum">
              <a:rPr lang="en-US" smtClean="0"/>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4044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A0ED36-8BEF-460D-8AE6-4EFB7749E632}"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EFF476-7EBB-4E31-8693-B98BC6A194F5}"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6412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3491" y="673680"/>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A0ED36-8BEF-460D-8AE6-4EFB7749E632}" type="datetimeFigureOut">
              <a:rPr lang="en-US" smtClean="0"/>
              <a:t>4/22/2019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EFF476-7EBB-4E31-8693-B98BC6A194F5}" type="slidenum">
              <a:rPr lang="en-US" smtClean="0"/>
              <a:t>‹#›</a:t>
            </a:fld>
            <a:endParaRPr lang="en-US"/>
          </a:p>
        </p:txBody>
      </p:sp>
    </p:spTree>
    <p:extLst>
      <p:ext uri="{BB962C8B-B14F-4D97-AF65-F5344CB8AC3E}">
        <p14:creationId xmlns:p14="http://schemas.microsoft.com/office/powerpoint/2010/main" val="167252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A0ED36-8BEF-460D-8AE6-4EFB7749E632}" type="datetimeFigureOut">
              <a:rPr lang="en-US" smtClean="0"/>
              <a:t>4/22/2019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EFF476-7EBB-4E31-8693-B98BC6A194F5}" type="slidenum">
              <a:rPr lang="en-US" smtClean="0"/>
              <a:t>‹#›</a:t>
            </a:fld>
            <a:endParaRPr lang="en-US"/>
          </a:p>
        </p:txBody>
      </p:sp>
    </p:spTree>
    <p:extLst>
      <p:ext uri="{BB962C8B-B14F-4D97-AF65-F5344CB8AC3E}">
        <p14:creationId xmlns:p14="http://schemas.microsoft.com/office/powerpoint/2010/main" val="564241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0ED36-8BEF-460D-8AE6-4EFB7749E632}" type="datetimeFigureOut">
              <a:rPr lang="en-US" smtClean="0"/>
              <a:t>4/22/2019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EFF476-7EBB-4E31-8693-B98BC6A194F5}" type="slidenum">
              <a:rPr lang="en-US" smtClean="0"/>
              <a:t>‹#›</a:t>
            </a:fld>
            <a:endParaRPr lang="en-US"/>
          </a:p>
        </p:txBody>
      </p:sp>
    </p:spTree>
    <p:extLst>
      <p:ext uri="{BB962C8B-B14F-4D97-AF65-F5344CB8AC3E}">
        <p14:creationId xmlns:p14="http://schemas.microsoft.com/office/powerpoint/2010/main" val="1557356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7A0ED36-8BEF-460D-8AE6-4EFB7749E632}"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EFF476-7EBB-4E31-8693-B98BC6A194F5}"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9398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57A0ED36-8BEF-460D-8AE6-4EFB7749E632}" type="datetimeFigureOut">
              <a:rPr lang="en-US" smtClean="0"/>
              <a:t>4/22/2019</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98EFF476-7EBB-4E31-8693-B98BC6A194F5}" type="slidenum">
              <a:rPr lang="en-US" smtClean="0"/>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2406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20" cstate="screen">
            <a:extLst>
              <a:ext uri="{28A0092B-C50C-407E-A947-70E740481C1C}">
                <a14:useLocalDpi xmlns:a14="http://schemas.microsoft.com/office/drawing/2010/main"/>
              </a:ext>
            </a:extLst>
          </a:blip>
          <a:srcRect b="-1562"/>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7A0ED36-8BEF-460D-8AE6-4EFB7749E632}" type="datetimeFigureOut">
              <a:rPr lang="en-US" smtClean="0"/>
              <a:t>4/22/2019</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98EFF476-7EBB-4E31-8693-B98BC6A194F5}" type="slidenum">
              <a:rPr lang="en-US" smtClean="0"/>
              <a:t>‹#›</a:t>
            </a:fld>
            <a:endParaRPr lang="en-US"/>
          </a:p>
        </p:txBody>
      </p:sp>
      <p:pic>
        <p:nvPicPr>
          <p:cNvPr id="11" name="Picture 10"/>
          <p:cNvPicPr>
            <a:picLocks noChangeAspect="1"/>
          </p:cNvPicPr>
          <p:nvPr userDrawn="1"/>
        </p:nvPicPr>
        <p:blipFill rotWithShape="1">
          <a:blip r:embed="rId21" cstate="screen">
            <a:extLst>
              <a:ext uri="{28A0092B-C50C-407E-A947-70E740481C1C}">
                <a14:useLocalDpi xmlns:a14="http://schemas.microsoft.com/office/drawing/2010/main"/>
              </a:ext>
            </a:extLst>
          </a:blip>
          <a:srcRect b="-1562"/>
          <a:stretch/>
        </p:blipFill>
        <p:spPr>
          <a:xfrm>
            <a:off x="-1" y="6095253"/>
            <a:ext cx="9144001" cy="774727"/>
          </a:xfrm>
          <a:prstGeom prst="rect">
            <a:avLst/>
          </a:prstGeom>
        </p:spPr>
      </p:pic>
    </p:spTree>
    <p:extLst>
      <p:ext uri="{BB962C8B-B14F-4D97-AF65-F5344CB8AC3E}">
        <p14:creationId xmlns:p14="http://schemas.microsoft.com/office/powerpoint/2010/main" val="2701553145"/>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04" r:id="rId12"/>
    <p:sldLayoutId id="2147483805" r:id="rId13"/>
    <p:sldLayoutId id="2147483806" r:id="rId14"/>
    <p:sldLayoutId id="2147483807" r:id="rId15"/>
    <p:sldLayoutId id="2147483808" r:id="rId16"/>
    <p:sldLayoutId id="2147483809" r:id="rId17"/>
    <p:sldLayoutId id="2147483810" r:id="rId18"/>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7725"/>
            <a:ext cx="9144000" cy="1526018"/>
          </a:xfrm>
        </p:spPr>
        <p:txBody>
          <a:bodyPr>
            <a:normAutofit fontScale="90000"/>
          </a:bodyPr>
          <a:lstStyle/>
          <a:p>
            <a:pPr algn="ctr">
              <a:lnSpc>
                <a:spcPct val="100000"/>
              </a:lnSpc>
            </a:pPr>
            <a:r>
              <a:rPr lang="en-US" sz="3600" b="1" cap="all" dirty="0">
                <a:latin typeface="Gill Sans Ultra Bold" panose="020B0A02020104020203" pitchFamily="34" charset="0"/>
              </a:rPr>
              <a:t>skill training Programs:</a:t>
            </a:r>
            <a:br>
              <a:rPr lang="en-US" sz="3600" b="1" cap="all" dirty="0">
                <a:latin typeface="Gill Sans Ultra Bold" panose="020B0A02020104020203" pitchFamily="34" charset="0"/>
              </a:rPr>
            </a:br>
            <a:r>
              <a:rPr lang="en-US" sz="3600" b="1" cap="all" dirty="0">
                <a:latin typeface="Gill Sans Ultra Bold" panose="020B0A02020104020203" pitchFamily="34" charset="0"/>
              </a:rPr>
              <a:t>Build Union Strength and the</a:t>
            </a:r>
            <a:br>
              <a:rPr lang="en-US" sz="3600" b="1" cap="all" dirty="0">
                <a:latin typeface="Gill Sans Ultra Bold" panose="020B0A02020104020203" pitchFamily="34" charset="0"/>
              </a:rPr>
            </a:br>
            <a:r>
              <a:rPr lang="en-US" sz="3600" b="1" cap="all" dirty="0">
                <a:latin typeface="Gill Sans Ultra Bold" panose="020B0A02020104020203" pitchFamily="34" charset="0"/>
              </a:rPr>
              <a:t>labor movement</a:t>
            </a:r>
          </a:p>
        </p:txBody>
      </p:sp>
      <p:sp>
        <p:nvSpPr>
          <p:cNvPr id="3" name="Subtitle 2"/>
          <p:cNvSpPr>
            <a:spLocks noGrp="1"/>
          </p:cNvSpPr>
          <p:nvPr>
            <p:ph type="subTitle" idx="1"/>
          </p:nvPr>
        </p:nvSpPr>
        <p:spPr>
          <a:xfrm>
            <a:off x="929180" y="5956128"/>
            <a:ext cx="7509702" cy="564970"/>
          </a:xfrm>
        </p:spPr>
        <p:txBody>
          <a:bodyPr>
            <a:noAutofit/>
          </a:bodyPr>
          <a:lstStyle/>
          <a:p>
            <a:pPr>
              <a:tabLst>
                <a:tab pos="2057400" algn="l"/>
              </a:tabLst>
            </a:pPr>
            <a:r>
              <a:rPr lang="en-US" sz="2100" dirty="0"/>
              <a:t>Stuart Bass 	Keystone Development Partnership</a:t>
            </a:r>
          </a:p>
        </p:txBody>
      </p:sp>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506527" y="2088271"/>
            <a:ext cx="4536170" cy="3753681"/>
          </a:xfrm>
          <a:prstGeom prst="rect">
            <a:avLst/>
          </a:prstGeom>
          <a:ln>
            <a:solidFill>
              <a:schemeClr val="tx1"/>
            </a:solidFill>
          </a:ln>
        </p:spPr>
      </p:pic>
    </p:spTree>
    <p:extLst>
      <p:ext uri="{BB962C8B-B14F-4D97-AF65-F5344CB8AC3E}">
        <p14:creationId xmlns:p14="http://schemas.microsoft.com/office/powerpoint/2010/main" val="257011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cstate="screen">
            <a:extLst>
              <a:ext uri="{28A0092B-C50C-407E-A947-70E740481C1C}">
                <a14:useLocalDpi xmlns:a14="http://schemas.microsoft.com/office/drawing/2010/main"/>
              </a:ext>
            </a:extLst>
          </a:blip>
          <a:srcRect l="4167"/>
          <a:stretch/>
        </p:blipFill>
        <p:spPr>
          <a:xfrm>
            <a:off x="4172607" y="1136990"/>
            <a:ext cx="4682651" cy="4915304"/>
          </a:xfrm>
          <a:prstGeom prst="rect">
            <a:avLst/>
          </a:prstGeom>
        </p:spPr>
      </p:pic>
      <p:sp>
        <p:nvSpPr>
          <p:cNvPr id="2" name="Rectangle 1"/>
          <p:cNvSpPr/>
          <p:nvPr/>
        </p:nvSpPr>
        <p:spPr>
          <a:xfrm>
            <a:off x="455886" y="3650968"/>
            <a:ext cx="3505200" cy="3207032"/>
          </a:xfrm>
          <a:prstGeom prst="rect">
            <a:avLst/>
          </a:prstGeom>
        </p:spPr>
        <p:txBody>
          <a:bodyPr wrap="square">
            <a:spAutoFit/>
          </a:bodyPr>
          <a:lstStyle/>
          <a:p>
            <a:pPr>
              <a:lnSpc>
                <a:spcPct val="90000"/>
              </a:lnSpc>
              <a:spcAft>
                <a:spcPts val="1200"/>
              </a:spcAft>
            </a:pPr>
            <a:r>
              <a:rPr lang="en-US" sz="3200" dirty="0"/>
              <a:t>- a proven strategy for a pipeline of qualified workers for employers and industries</a:t>
            </a:r>
          </a:p>
        </p:txBody>
      </p:sp>
      <p:sp>
        <p:nvSpPr>
          <p:cNvPr id="3" name="Rectangle 2"/>
          <p:cNvSpPr/>
          <p:nvPr/>
        </p:nvSpPr>
        <p:spPr>
          <a:xfrm>
            <a:off x="244365" y="132689"/>
            <a:ext cx="8500534" cy="1920526"/>
          </a:xfrm>
          <a:prstGeom prst="rect">
            <a:avLst/>
          </a:prstGeom>
        </p:spPr>
        <p:txBody>
          <a:bodyPr wrap="square">
            <a:spAutoFit/>
          </a:bodyPr>
          <a:lstStyle/>
          <a:p>
            <a:pPr lvl="0" defTabSz="685800">
              <a:lnSpc>
                <a:spcPct val="90000"/>
              </a:lnSpc>
              <a:spcBef>
                <a:spcPct val="0"/>
              </a:spcBef>
            </a:pPr>
            <a:r>
              <a:rPr lang="en-US" sz="4400" dirty="0">
                <a:latin typeface="Gill Sans Ultra Bold" panose="020B0A02020104020203" pitchFamily="34" charset="0"/>
                <a:ea typeface="+mj-ea"/>
                <a:cs typeface="+mj-cs"/>
              </a:rPr>
              <a:t>Unions and employers with  a </a:t>
            </a:r>
            <a:r>
              <a:rPr lang="en-US" sz="4400" i="1" dirty="0">
                <a:latin typeface="Gill Sans Ultra Bold" panose="020B0A02020104020203" pitchFamily="34" charset="0"/>
                <a:ea typeface="+mj-ea"/>
                <a:cs typeface="+mj-cs"/>
              </a:rPr>
              <a:t>Workforce Strategy</a:t>
            </a:r>
          </a:p>
        </p:txBody>
      </p:sp>
      <p:sp>
        <p:nvSpPr>
          <p:cNvPr id="7" name="Rectangle 6"/>
          <p:cNvSpPr/>
          <p:nvPr/>
        </p:nvSpPr>
        <p:spPr>
          <a:xfrm>
            <a:off x="244365" y="2035163"/>
            <a:ext cx="4038600" cy="2062103"/>
          </a:xfrm>
          <a:prstGeom prst="rect">
            <a:avLst/>
          </a:prstGeom>
        </p:spPr>
        <p:txBody>
          <a:bodyPr wrap="square">
            <a:spAutoFit/>
          </a:bodyPr>
          <a:lstStyle/>
          <a:p>
            <a:r>
              <a:rPr lang="en-US" sz="3200" dirty="0"/>
              <a:t>created and sustained through strong partnerships </a:t>
            </a:r>
          </a:p>
        </p:txBody>
      </p:sp>
    </p:spTree>
    <p:extLst>
      <p:ext uri="{BB962C8B-B14F-4D97-AF65-F5344CB8AC3E}">
        <p14:creationId xmlns:p14="http://schemas.microsoft.com/office/powerpoint/2010/main" val="1978516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out)">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0" y="2255838"/>
            <a:ext cx="9144000" cy="0"/>
          </a:xfrm>
          <a:prstGeom prst="rect">
            <a:avLst/>
          </a:prstGeom>
          <a:noFill/>
          <a:ln w="9525">
            <a:noFill/>
            <a:miter lim="800000"/>
            <a:headEnd/>
            <a:tailEnd/>
          </a:ln>
        </p:spPr>
        <p:txBody>
          <a:bodyPr wrap="none" anchor="ctr">
            <a:spAutoFit/>
          </a:bodyPr>
          <a:lstStyle/>
          <a:p>
            <a:endParaRPr lang="en-US"/>
          </a:p>
        </p:txBody>
      </p:sp>
      <p:graphicFrame>
        <p:nvGraphicFramePr>
          <p:cNvPr id="32940" name="Group 172"/>
          <p:cNvGraphicFramePr>
            <a:graphicFrameLocks noGrp="1"/>
          </p:cNvGraphicFramePr>
          <p:nvPr>
            <p:extLst>
              <p:ext uri="{D42A27DB-BD31-4B8C-83A1-F6EECF244321}">
                <p14:modId xmlns:p14="http://schemas.microsoft.com/office/powerpoint/2010/main" val="151692652"/>
              </p:ext>
            </p:extLst>
          </p:nvPr>
        </p:nvGraphicFramePr>
        <p:xfrm>
          <a:off x="100952" y="1656079"/>
          <a:ext cx="8940103" cy="3476626"/>
        </p:xfrm>
        <a:graphic>
          <a:graphicData uri="http://schemas.openxmlformats.org/drawingml/2006/table">
            <a:tbl>
              <a:tblPr/>
              <a:tblGrid>
                <a:gridCol w="1867127">
                  <a:extLst>
                    <a:ext uri="{9D8B030D-6E8A-4147-A177-3AD203B41FA5}">
                      <a16:colId xmlns:a16="http://schemas.microsoft.com/office/drawing/2014/main" xmlns="" val="20000"/>
                    </a:ext>
                  </a:extLst>
                </a:gridCol>
                <a:gridCol w="2227662">
                  <a:extLst>
                    <a:ext uri="{9D8B030D-6E8A-4147-A177-3AD203B41FA5}">
                      <a16:colId xmlns:a16="http://schemas.microsoft.com/office/drawing/2014/main" xmlns="" val="20001"/>
                    </a:ext>
                  </a:extLst>
                </a:gridCol>
                <a:gridCol w="2332227">
                  <a:extLst>
                    <a:ext uri="{9D8B030D-6E8A-4147-A177-3AD203B41FA5}">
                      <a16:colId xmlns:a16="http://schemas.microsoft.com/office/drawing/2014/main" xmlns="" val="20002"/>
                    </a:ext>
                  </a:extLst>
                </a:gridCol>
                <a:gridCol w="2513087">
                  <a:extLst>
                    <a:ext uri="{9D8B030D-6E8A-4147-A177-3AD203B41FA5}">
                      <a16:colId xmlns:a16="http://schemas.microsoft.com/office/drawing/2014/main" xmlns="" val="20003"/>
                    </a:ext>
                  </a:extLst>
                </a:gridCol>
              </a:tblGrid>
              <a:tr h="118268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800" b="1" i="0" u="none" strike="noStrike" cap="none" normalizeH="0" baseline="0" dirty="0">
                          <a:ln>
                            <a:noFill/>
                          </a:ln>
                          <a:solidFill>
                            <a:schemeClr val="tx1"/>
                          </a:solidFill>
                          <a:effectLst/>
                          <a:latin typeface="+mn-lt"/>
                          <a:cs typeface="Times New Roman" pitchFamily="18" charset="0"/>
                        </a:rPr>
                        <a:t>Social Change </a:t>
                      </a:r>
                      <a:endParaRPr kumimoji="0" lang="en-AU" sz="2800" b="0" i="0" u="none" strike="noStrike" cap="none" normalizeH="0" baseline="0" dirty="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800" b="1" i="0" u="none" strike="noStrike" cap="none" normalizeH="0" baseline="0" dirty="0">
                          <a:ln>
                            <a:noFill/>
                          </a:ln>
                          <a:solidFill>
                            <a:schemeClr val="tx1"/>
                          </a:solidFill>
                          <a:effectLst/>
                          <a:latin typeface="+mn-lt"/>
                          <a:cs typeface="Times New Roman" pitchFamily="18" charset="0"/>
                        </a:rPr>
                        <a:t>Organizational Strength</a:t>
                      </a:r>
                      <a:endParaRPr kumimoji="0" lang="en-AU" sz="2800" b="0" i="0" u="none" strike="noStrike" cap="none" normalizeH="0" baseline="0" dirty="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xmlns="" val="10000"/>
                  </a:ext>
                </a:extLst>
              </a:tr>
              <a:tr h="2293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800" b="1" i="0" u="none" strike="noStrike" cap="none" normalizeH="0" baseline="0" dirty="0">
                          <a:ln>
                            <a:noFill/>
                          </a:ln>
                          <a:solidFill>
                            <a:schemeClr val="tx1"/>
                          </a:solidFill>
                          <a:effectLst/>
                          <a:latin typeface="+mn-lt"/>
                          <a:cs typeface="Times New Roman" pitchFamily="18" charset="0"/>
                        </a:rPr>
                        <a:t>Policy</a:t>
                      </a:r>
                      <a:endParaRPr kumimoji="0" lang="en-US" sz="2800" b="0" i="0" u="none" strike="noStrike" cap="none" normalizeH="0" baseline="0" dirty="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sz="2800" b="1" i="0" u="none" strike="noStrike" cap="none" normalizeH="0" baseline="0" dirty="0">
                          <a:ln>
                            <a:noFill/>
                          </a:ln>
                          <a:solidFill>
                            <a:schemeClr val="tx1"/>
                          </a:solidFill>
                          <a:effectLst/>
                          <a:latin typeface="+mn-lt"/>
                          <a:cs typeface="Times New Roman" pitchFamily="18" charset="0"/>
                        </a:rPr>
                        <a:t>victory</a:t>
                      </a:r>
                      <a:endParaRPr kumimoji="0" lang="en-AU" sz="2800" b="0" i="0" u="none" strike="noStrike" cap="none" normalizeH="0" baseline="0" dirty="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800" b="1" i="0" u="none" strike="noStrike" cap="none" normalizeH="0" baseline="0" dirty="0">
                          <a:ln>
                            <a:noFill/>
                          </a:ln>
                          <a:solidFill>
                            <a:schemeClr val="tx1"/>
                          </a:solidFill>
                          <a:effectLst/>
                          <a:latin typeface="+mn-lt"/>
                          <a:cs typeface="Times New Roman" pitchFamily="18" charset="0"/>
                        </a:rPr>
                        <a:t>Shifting the</a:t>
                      </a:r>
                      <a:endParaRPr kumimoji="0" lang="en-US" sz="2800" b="0" i="0" u="none" strike="noStrike" cap="none" normalizeH="0" baseline="0" dirty="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sz="2800" b="1" i="0" u="none" strike="noStrike" cap="none" normalizeH="0" baseline="0" dirty="0">
                          <a:ln>
                            <a:noFill/>
                          </a:ln>
                          <a:solidFill>
                            <a:schemeClr val="tx1"/>
                          </a:solidFill>
                          <a:effectLst/>
                          <a:latin typeface="+mn-lt"/>
                          <a:cs typeface="Times New Roman" pitchFamily="18" charset="0"/>
                        </a:rPr>
                        <a:t>political climate</a:t>
                      </a:r>
                      <a:endParaRPr kumimoji="0" lang="en-AU" sz="2800" b="0" i="0" u="none" strike="noStrike" cap="none" normalizeH="0" baseline="0" dirty="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800" b="1" i="0" u="none" strike="noStrike" cap="none" normalizeH="0" baseline="0" dirty="0">
                          <a:ln>
                            <a:noFill/>
                          </a:ln>
                          <a:solidFill>
                            <a:schemeClr val="tx1"/>
                          </a:solidFill>
                          <a:effectLst/>
                          <a:latin typeface="+mn-lt"/>
                          <a:cs typeface="Times New Roman" pitchFamily="18" charset="0"/>
                        </a:rPr>
                        <a:t>Coalition sustained relationships</a:t>
                      </a:r>
                      <a:endParaRPr kumimoji="0" lang="en-AU" sz="2800" b="0" i="0" u="none" strike="noStrike" cap="none" normalizeH="0" baseline="0" dirty="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800" b="1" i="0" u="none" strike="noStrike" cap="none" normalizeH="0" baseline="0" dirty="0">
                          <a:ln>
                            <a:noFill/>
                          </a:ln>
                          <a:solidFill>
                            <a:schemeClr val="tx1"/>
                          </a:solidFill>
                          <a:effectLst/>
                          <a:latin typeface="+mn-lt"/>
                          <a:cs typeface="Times New Roman" pitchFamily="18" charset="0"/>
                        </a:rPr>
                        <a:t>Increasing capacity of participating organizations</a:t>
                      </a:r>
                      <a:endParaRPr kumimoji="0" lang="en-AU" sz="2800" b="0" i="0" u="none" strike="noStrike" cap="none" normalizeH="0" baseline="0" dirty="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xmlns="" val="10001"/>
                  </a:ext>
                </a:extLst>
              </a:tr>
            </a:tbl>
          </a:graphicData>
        </a:graphic>
      </p:graphicFrame>
      <p:sp>
        <p:nvSpPr>
          <p:cNvPr id="6162" name="Rectangle 162"/>
          <p:cNvSpPr>
            <a:spLocks noChangeArrowheads="1"/>
          </p:cNvSpPr>
          <p:nvPr/>
        </p:nvSpPr>
        <p:spPr bwMode="auto">
          <a:xfrm>
            <a:off x="835677" y="274638"/>
            <a:ext cx="7454480" cy="963582"/>
          </a:xfrm>
          <a:prstGeom prst="rect">
            <a:avLst/>
          </a:prstGeom>
          <a:solidFill>
            <a:schemeClr val="accent5">
              <a:lumMod val="20000"/>
              <a:lumOff val="80000"/>
            </a:schemeClr>
          </a:solidFill>
          <a:ln w="9525">
            <a:solidFill>
              <a:schemeClr val="tx1"/>
            </a:solidFill>
            <a:miter lim="800000"/>
            <a:headEnd/>
            <a:tailEnd/>
          </a:ln>
          <a:effectLst>
            <a:outerShdw blurRad="50800" dist="38100" dir="2700000" algn="tl" rotWithShape="0">
              <a:prstClr val="black">
                <a:alpha val="95000"/>
              </a:prstClr>
            </a:outerShdw>
          </a:effectLst>
        </p:spPr>
        <p:txBody>
          <a:bodyPr anchor="ctr"/>
          <a:lstStyle/>
          <a:p>
            <a:pPr algn="ctr"/>
            <a:r>
              <a:rPr lang="en-US" sz="4000" b="1" dirty="0">
                <a:latin typeface="+mj-lt"/>
              </a:rPr>
              <a:t>Measuring Coalition Success</a:t>
            </a:r>
          </a:p>
        </p:txBody>
      </p:sp>
    </p:spTree>
    <p:extLst>
      <p:ext uri="{BB962C8B-B14F-4D97-AF65-F5344CB8AC3E}">
        <p14:creationId xmlns:p14="http://schemas.microsoft.com/office/powerpoint/2010/main" val="3508291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940"/>
                                        </p:tgtEl>
                                        <p:attrNameLst>
                                          <p:attrName>style.visibility</p:attrName>
                                        </p:attrNameLst>
                                      </p:cBhvr>
                                      <p:to>
                                        <p:strVal val="visible"/>
                                      </p:to>
                                    </p:set>
                                    <p:animEffect transition="in" filter="fade">
                                      <p:cBhvr>
                                        <p:cTn id="7" dur="500"/>
                                        <p:tgtEl>
                                          <p:spTgt spid="32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8358" y="268494"/>
            <a:ext cx="6571343" cy="676184"/>
          </a:xfrm>
        </p:spPr>
        <p:txBody>
          <a:bodyPr>
            <a:normAutofit/>
          </a:bodyPr>
          <a:lstStyle/>
          <a:p>
            <a:pPr algn="ctr"/>
            <a:r>
              <a:rPr lang="en-US" sz="4000" dirty="0">
                <a:latin typeface="Gill Sans Ultra Bold" panose="020B0A02020104020203" pitchFamily="34" charset="0"/>
              </a:rPr>
              <a:t>Shared</a:t>
            </a:r>
            <a:r>
              <a:rPr lang="en-US" sz="3600" dirty="0">
                <a:latin typeface="Gill Sans Ultra Bold" panose="020B0A02020104020203" pitchFamily="34" charset="0"/>
              </a:rPr>
              <a:t> </a:t>
            </a:r>
            <a:r>
              <a:rPr lang="en-US" sz="4000" dirty="0">
                <a:latin typeface="Gill Sans Ultra Bold" panose="020B0A02020104020203" pitchFamily="34" charset="0"/>
              </a:rPr>
              <a:t>Vision</a:t>
            </a:r>
          </a:p>
        </p:txBody>
      </p:sp>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5498" y="886482"/>
            <a:ext cx="7437062" cy="5048973"/>
          </a:xfrm>
          <a:prstGeom prst="rect">
            <a:avLst/>
          </a:prstGeom>
        </p:spPr>
      </p:pic>
    </p:spTree>
    <p:extLst>
      <p:ext uri="{BB962C8B-B14F-4D97-AF65-F5344CB8AC3E}">
        <p14:creationId xmlns:p14="http://schemas.microsoft.com/office/powerpoint/2010/main" val="295461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Effect transition="in" filter="fade">
                                      <p:cBhvr>
                                        <p:cTn id="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0931" y="97814"/>
            <a:ext cx="7416228" cy="1500202"/>
          </a:xfrm>
          <a:solidFill>
            <a:schemeClr val="bg1"/>
          </a:solidFill>
        </p:spPr>
        <p:txBody>
          <a:bodyPr>
            <a:noAutofit/>
          </a:bodyPr>
          <a:lstStyle/>
          <a:p>
            <a:pPr marL="746125" algn="ctr">
              <a:lnSpc>
                <a:spcPct val="100000"/>
              </a:lnSpc>
              <a:spcBef>
                <a:spcPts val="1200"/>
              </a:spcBef>
            </a:pPr>
            <a:r>
              <a:rPr lang="en-US" sz="4800" dirty="0">
                <a:latin typeface="Eras Bold ITC" panose="020B0907030504020204" pitchFamily="34" charset="0"/>
              </a:rPr>
              <a:t>What You Do Counts</a:t>
            </a:r>
          </a:p>
        </p:txBody>
      </p:sp>
      <p:sp>
        <p:nvSpPr>
          <p:cNvPr id="3" name="Content Placeholder 2"/>
          <p:cNvSpPr>
            <a:spLocks noGrp="1"/>
          </p:cNvSpPr>
          <p:nvPr>
            <p:ph idx="1"/>
          </p:nvPr>
        </p:nvSpPr>
        <p:spPr>
          <a:xfrm>
            <a:off x="1069145" y="1684944"/>
            <a:ext cx="7891975" cy="4715852"/>
          </a:xfrm>
        </p:spPr>
        <p:txBody>
          <a:bodyPr>
            <a:normAutofit fontScale="55000" lnSpcReduction="20000"/>
          </a:bodyPr>
          <a:lstStyle/>
          <a:p>
            <a:pPr marL="0" indent="0" defTabSz="914400">
              <a:lnSpc>
                <a:spcPct val="110000"/>
              </a:lnSpc>
              <a:spcBef>
                <a:spcPts val="0"/>
              </a:spcBef>
              <a:spcAft>
                <a:spcPts val="1800"/>
              </a:spcAft>
              <a:buClr>
                <a:srgbClr val="3891A7"/>
              </a:buClr>
              <a:buSzPct val="80000"/>
              <a:buNone/>
            </a:pPr>
            <a:r>
              <a:rPr lang="en-US" sz="5800" b="1" dirty="0">
                <a:solidFill>
                  <a:prstClr val="black"/>
                </a:solidFill>
                <a:latin typeface="Comic Sans MS" panose="030F0702030302020204" pitchFamily="66" charset="0"/>
              </a:rPr>
              <a:t>Did you identify potential partners?</a:t>
            </a:r>
          </a:p>
          <a:p>
            <a:pPr marL="0" indent="0" defTabSz="914400">
              <a:lnSpc>
                <a:spcPct val="110000"/>
              </a:lnSpc>
              <a:spcBef>
                <a:spcPts val="0"/>
              </a:spcBef>
              <a:spcAft>
                <a:spcPts val="1800"/>
              </a:spcAft>
              <a:buClr>
                <a:srgbClr val="3891A7"/>
              </a:buClr>
              <a:buSzPct val="80000"/>
              <a:buNone/>
            </a:pPr>
            <a:r>
              <a:rPr lang="en-US" sz="5800" b="1" dirty="0">
                <a:solidFill>
                  <a:prstClr val="black"/>
                </a:solidFill>
                <a:latin typeface="Comic Sans MS" panose="030F0702030302020204" pitchFamily="66" charset="0"/>
              </a:rPr>
              <a:t>Did you analyze the capacity of your union and other partners?</a:t>
            </a:r>
          </a:p>
          <a:p>
            <a:pPr marL="0" lvl="0" indent="0" defTabSz="914400">
              <a:lnSpc>
                <a:spcPct val="110000"/>
              </a:lnSpc>
              <a:spcBef>
                <a:spcPts val="0"/>
              </a:spcBef>
              <a:spcAft>
                <a:spcPts val="1800"/>
              </a:spcAft>
              <a:buClr>
                <a:srgbClr val="3891A7"/>
              </a:buClr>
              <a:buSzPct val="80000"/>
              <a:buNone/>
            </a:pPr>
            <a:r>
              <a:rPr lang="en-US" sz="5800" b="1" dirty="0">
                <a:solidFill>
                  <a:prstClr val="black"/>
                </a:solidFill>
                <a:latin typeface="Comic Sans MS" panose="030F0702030302020204" pitchFamily="66" charset="0"/>
              </a:rPr>
              <a:t>What is one issue you could work on in for your Board? (Or deepen current coalition work?)</a:t>
            </a:r>
          </a:p>
          <a:p>
            <a:pPr marL="0" lvl="0" indent="0" defTabSz="914400">
              <a:lnSpc>
                <a:spcPct val="110000"/>
              </a:lnSpc>
              <a:spcBef>
                <a:spcPts val="0"/>
              </a:spcBef>
              <a:spcAft>
                <a:spcPts val="1800"/>
              </a:spcAft>
              <a:buClr>
                <a:srgbClr val="3891A7"/>
              </a:buClr>
              <a:buSzPct val="80000"/>
              <a:buNone/>
            </a:pPr>
            <a:r>
              <a:rPr lang="en-US" sz="5800" b="1" dirty="0">
                <a:solidFill>
                  <a:prstClr val="black"/>
                </a:solidFill>
                <a:latin typeface="Comic Sans MS" panose="030F0702030302020204" pitchFamily="66" charset="0"/>
              </a:rPr>
              <a:t>Did you identify potential barriers and think of possible solutions?</a:t>
            </a:r>
          </a:p>
          <a:p>
            <a:endParaRPr lang="en-US" dirty="0"/>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73769" y="97814"/>
            <a:ext cx="1500202" cy="1500202"/>
          </a:xfrm>
          <a:prstGeom prst="rect">
            <a:avLst/>
          </a:prstGeom>
        </p:spPr>
      </p:pic>
      <p:pic>
        <p:nvPicPr>
          <p:cNvPr id="5" name="Picture 4" descr="Datei:Check mark 23x20 02.sv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00386" y="1633120"/>
            <a:ext cx="558325" cy="528885"/>
          </a:xfrm>
          <a:prstGeom prst="rect">
            <a:avLst/>
          </a:prstGeom>
        </p:spPr>
      </p:pic>
      <p:pic>
        <p:nvPicPr>
          <p:cNvPr id="7" name="Picture 6" descr="Datei:Check mark 23x20 02.sv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44697" y="2427318"/>
            <a:ext cx="558325" cy="528885"/>
          </a:xfrm>
          <a:prstGeom prst="rect">
            <a:avLst/>
          </a:prstGeom>
        </p:spPr>
      </p:pic>
      <p:pic>
        <p:nvPicPr>
          <p:cNvPr id="8" name="Picture 7" descr="Datei:Check mark 23x20 02.sv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88623" y="3635394"/>
            <a:ext cx="558325" cy="528885"/>
          </a:xfrm>
          <a:prstGeom prst="rect">
            <a:avLst/>
          </a:prstGeom>
        </p:spPr>
      </p:pic>
      <p:pic>
        <p:nvPicPr>
          <p:cNvPr id="9" name="Picture 8" descr="Datei:Check mark 23x20 02.sv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55603" y="5138902"/>
            <a:ext cx="558325" cy="528885"/>
          </a:xfrm>
          <a:prstGeom prst="rect">
            <a:avLst/>
          </a:prstGeom>
        </p:spPr>
      </p:pic>
    </p:spTree>
    <p:extLst>
      <p:ext uri="{BB962C8B-B14F-4D97-AF65-F5344CB8AC3E}">
        <p14:creationId xmlns:p14="http://schemas.microsoft.com/office/powerpoint/2010/main" val="29437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down)">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5439" y="3101496"/>
            <a:ext cx="8836147" cy="2215991"/>
          </a:xfrm>
          <a:prstGeom prst="rect">
            <a:avLst/>
          </a:prstGeom>
          <a:noFill/>
        </p:spPr>
        <p:txBody>
          <a:bodyPr wrap="square" rtlCol="0">
            <a:spAutoFit/>
          </a:bodyPr>
          <a:lstStyle/>
          <a:p>
            <a:r>
              <a:rPr lang="en-US" sz="4000" dirty="0">
                <a:latin typeface="+mn-lt"/>
              </a:rPr>
              <a:t>“If the labor movement is not an instrument of social change, it is nothing.”</a:t>
            </a:r>
          </a:p>
          <a:p>
            <a:endParaRPr lang="en-US" dirty="0">
              <a:latin typeface="+mn-lt"/>
            </a:endParaRPr>
          </a:p>
          <a:p>
            <a:r>
              <a:rPr lang="en-US" sz="4000" dirty="0">
                <a:latin typeface="+mn-lt"/>
              </a:rPr>
              <a:t>		---Walter Reuther, UAW </a:t>
            </a:r>
          </a:p>
        </p:txBody>
      </p:sp>
      <p:pic>
        <p:nvPicPr>
          <p:cNvPr id="2" name="Picture 2" descr="Pennsylvania AFL-CIO"/>
          <p:cNvPicPr>
            <a:picLocks noChangeAspect="1" noChangeArrowheads="1"/>
          </p:cNvPicPr>
          <p:nvPr/>
        </p:nvPicPr>
        <p:blipFill rotWithShape="1">
          <a:blip r:embed="rId3">
            <a:extLst>
              <a:ext uri="{28A0092B-C50C-407E-A947-70E740481C1C}">
                <a14:useLocalDpi xmlns:a14="http://schemas.microsoft.com/office/drawing/2010/main"/>
              </a:ext>
            </a:extLst>
          </a:blip>
          <a:srcRect/>
          <a:stretch/>
        </p:blipFill>
        <p:spPr bwMode="auto">
          <a:xfrm>
            <a:off x="98477" y="407963"/>
            <a:ext cx="8990073" cy="1997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844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27574" y="213486"/>
            <a:ext cx="1546645" cy="2051130"/>
          </a:xfrm>
          <a:prstGeom prst="rect">
            <a:avLst/>
          </a:prstGeom>
        </p:spPr>
      </p:pic>
      <p:pic>
        <p:nvPicPr>
          <p:cNvPr id="13" name="Picture 1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27574" y="2374366"/>
            <a:ext cx="3821912" cy="3596637"/>
          </a:xfrm>
          <a:prstGeom prst="rect">
            <a:avLst/>
          </a:prstGeom>
        </p:spPr>
      </p:pic>
      <p:pic>
        <p:nvPicPr>
          <p:cNvPr id="19" name="Picture 18"/>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346180" y="2384351"/>
            <a:ext cx="4531285" cy="3586652"/>
          </a:xfrm>
          <a:prstGeom prst="rect">
            <a:avLst/>
          </a:prstGeom>
        </p:spPr>
      </p:pic>
      <p:sp>
        <p:nvSpPr>
          <p:cNvPr id="2" name="Rectangle 1">
            <a:extLst>
              <a:ext uri="{FF2B5EF4-FFF2-40B4-BE49-F238E27FC236}">
                <a16:creationId xmlns:a16="http://schemas.microsoft.com/office/drawing/2014/main" xmlns="" id="{494465DF-1037-4E90-8B3B-FEB65851CA6B}"/>
              </a:ext>
            </a:extLst>
          </p:cNvPr>
          <p:cNvSpPr/>
          <p:nvPr/>
        </p:nvSpPr>
        <p:spPr>
          <a:xfrm>
            <a:off x="2099730" y="269555"/>
            <a:ext cx="6151429" cy="1938992"/>
          </a:xfrm>
          <a:prstGeom prst="rect">
            <a:avLst/>
          </a:prstGeom>
          <a:noFill/>
        </p:spPr>
        <p:txBody>
          <a:bodyPr wrap="none" lIns="91440" tIns="45720" rIns="91440" bIns="45720">
            <a:spAutoFit/>
          </a:bodyPr>
          <a:lstStyle/>
          <a:p>
            <a:pPr algn="ctr"/>
            <a:r>
              <a:rPr lang="en-US" sz="4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Internal Organizing</a:t>
            </a:r>
          </a:p>
          <a:p>
            <a:pPr algn="ctr"/>
            <a:r>
              <a:rPr lang="en-US" sz="4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Through</a:t>
            </a:r>
          </a:p>
          <a:p>
            <a:pPr algn="ctr"/>
            <a:r>
              <a:rPr lang="en-US" sz="4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Workforce Development</a:t>
            </a:r>
          </a:p>
        </p:txBody>
      </p:sp>
    </p:spTree>
    <p:extLst>
      <p:ext uri="{BB962C8B-B14F-4D97-AF65-F5344CB8AC3E}">
        <p14:creationId xmlns:p14="http://schemas.microsoft.com/office/powerpoint/2010/main" val="232227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ircle(out)">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circle(out)">
                                      <p:cBhvr>
                                        <p:cTn id="17"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321181" y="1490455"/>
            <a:ext cx="4685095" cy="4655166"/>
          </a:xfrm>
          <a:prstGeom prst="rightArrow">
            <a:avLst>
              <a:gd name="adj1" fmla="val 68851"/>
              <a:gd name="adj2" fmla="val 28253"/>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4"/>
          <p:cNvSpPr txBox="1">
            <a:spLocks noChangeArrowheads="1"/>
          </p:cNvSpPr>
          <p:nvPr/>
        </p:nvSpPr>
        <p:spPr bwMode="auto">
          <a:xfrm>
            <a:off x="450850" y="2343137"/>
            <a:ext cx="4555789" cy="28851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ts val="400"/>
              </a:spcBef>
              <a:spcAft>
                <a:spcPts val="600"/>
              </a:spcAft>
              <a:buClrTx/>
              <a:buSzTx/>
              <a:buFontTx/>
              <a:buNone/>
              <a:tabLst/>
            </a:pPr>
            <a:r>
              <a:rPr kumimoji="0" lang="en-US" altLang="en-US" sz="3600" b="1" i="0" u="none" strike="noStrike" cap="none" normalizeH="0" baseline="0" dirty="0">
                <a:ln>
                  <a:noFill/>
                </a:ln>
                <a:solidFill>
                  <a:srgbClr val="000000"/>
                </a:solidFill>
                <a:effectLst/>
                <a:latin typeface="Arial" panose="020B0604020202020204" pitchFamily="34" charset="0"/>
              </a:rPr>
              <a:t>Employer</a:t>
            </a:r>
          </a:p>
          <a:p>
            <a:pPr marL="346075" marR="0" lvl="0" indent="-346075" algn="l" defTabSz="914400" rtl="0" eaLnBrk="0" fontAlgn="base" latinLnBrk="0" hangingPunct="0">
              <a:lnSpc>
                <a:spcPct val="100000"/>
              </a:lnSpc>
              <a:spcBef>
                <a:spcPct val="0"/>
              </a:spcBef>
              <a:spcAft>
                <a:spcPts val="1200"/>
              </a:spcAft>
              <a:buClrTx/>
              <a:buSzPts val="1600"/>
              <a:buFont typeface="Symbol" panose="05050102010706020507" pitchFamily="18" charset="2"/>
              <a:buChar char="·"/>
              <a:tabLst/>
            </a:pPr>
            <a:r>
              <a:rPr kumimoji="0" lang="en-US" altLang="en-US" sz="2800" b="0" i="0" u="none" strike="noStrike" cap="none" normalizeH="0" baseline="0" dirty="0">
                <a:ln>
                  <a:noFill/>
                </a:ln>
                <a:solidFill>
                  <a:srgbClr val="000000"/>
                </a:solidFill>
                <a:effectLst/>
                <a:latin typeface="Arial" panose="020B0604020202020204" pitchFamily="34" charset="0"/>
              </a:rPr>
              <a:t>Work rule changes</a:t>
            </a:r>
          </a:p>
          <a:p>
            <a:pPr marL="346075" marR="0" lvl="0" indent="-346075" algn="l" defTabSz="914400" rtl="0" eaLnBrk="0" fontAlgn="base" latinLnBrk="0" hangingPunct="0">
              <a:lnSpc>
                <a:spcPct val="100000"/>
              </a:lnSpc>
              <a:spcBef>
                <a:spcPct val="0"/>
              </a:spcBef>
              <a:spcAft>
                <a:spcPts val="1200"/>
              </a:spcAft>
              <a:buClrTx/>
              <a:buSzPts val="1600"/>
              <a:buFont typeface="Symbol" panose="05050102010706020507" pitchFamily="18" charset="2"/>
              <a:buChar char="·"/>
              <a:tabLst/>
            </a:pPr>
            <a:r>
              <a:rPr kumimoji="0" lang="en-US" altLang="en-US" sz="2800" b="0" i="0" u="none" strike="noStrike" cap="none" normalizeH="0" baseline="0" dirty="0">
                <a:ln>
                  <a:noFill/>
                </a:ln>
                <a:solidFill>
                  <a:srgbClr val="000000"/>
                </a:solidFill>
                <a:effectLst/>
                <a:latin typeface="Arial" panose="020B0604020202020204" pitchFamily="34" charset="0"/>
              </a:rPr>
              <a:t>Job description changes</a:t>
            </a:r>
          </a:p>
          <a:p>
            <a:pPr marL="346075" marR="0" lvl="0" indent="-346075" algn="l" defTabSz="914400" rtl="0" eaLnBrk="0" fontAlgn="base" latinLnBrk="0" hangingPunct="0">
              <a:lnSpc>
                <a:spcPct val="100000"/>
              </a:lnSpc>
              <a:spcBef>
                <a:spcPct val="0"/>
              </a:spcBef>
              <a:spcAft>
                <a:spcPts val="1200"/>
              </a:spcAft>
              <a:buClrTx/>
              <a:buSzPts val="1600"/>
              <a:buFont typeface="Symbol" panose="05050102010706020507" pitchFamily="18" charset="2"/>
              <a:buChar char="·"/>
              <a:tabLst/>
            </a:pPr>
            <a:r>
              <a:rPr kumimoji="0" lang="en-US" altLang="en-US" sz="2800" b="0" i="0" u="none" strike="noStrike" cap="none" normalizeH="0" baseline="0" dirty="0">
                <a:ln>
                  <a:noFill/>
                </a:ln>
                <a:solidFill>
                  <a:srgbClr val="000000"/>
                </a:solidFill>
                <a:effectLst/>
                <a:latin typeface="Arial" panose="020B0604020202020204" pitchFamily="34" charset="0"/>
              </a:rPr>
              <a:t>Reorganizations</a:t>
            </a:r>
          </a:p>
          <a:p>
            <a:pPr marL="346075" marR="0" lvl="0" indent="-346075" algn="l" defTabSz="914400" rtl="0" eaLnBrk="0" fontAlgn="base" latinLnBrk="0" hangingPunct="0">
              <a:lnSpc>
                <a:spcPct val="100000"/>
              </a:lnSpc>
              <a:spcBef>
                <a:spcPct val="0"/>
              </a:spcBef>
              <a:spcAft>
                <a:spcPts val="400"/>
              </a:spcAft>
              <a:buClrTx/>
              <a:buSzPts val="1600"/>
              <a:buFont typeface="Symbol" panose="05050102010706020507" pitchFamily="18" charset="2"/>
              <a:buChar char="·"/>
              <a:tabLst/>
            </a:pPr>
            <a:r>
              <a:rPr kumimoji="0" lang="en-US" altLang="en-US" sz="2800" b="0" i="0" u="none" strike="noStrike" cap="none" normalizeH="0" baseline="0" dirty="0">
                <a:ln>
                  <a:noFill/>
                </a:ln>
                <a:solidFill>
                  <a:srgbClr val="000000"/>
                </a:solidFill>
                <a:effectLst/>
                <a:latin typeface="Arial" panose="020B0604020202020204" pitchFamily="34" charset="0"/>
              </a:rPr>
              <a:t>Contract Negotiations</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7" name="Text Box 5"/>
          <p:cNvSpPr txBox="1">
            <a:spLocks noChangeArrowheads="1"/>
          </p:cNvSpPr>
          <p:nvPr/>
        </p:nvSpPr>
        <p:spPr bwMode="auto">
          <a:xfrm>
            <a:off x="5029202" y="1654431"/>
            <a:ext cx="685697" cy="4367053"/>
          </a:xfrm>
          <a:prstGeom prst="rect">
            <a:avLst/>
          </a:prstGeom>
          <a:noFill/>
          <a:ln w="1270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ts val="600"/>
              </a:spcBef>
              <a:spcAft>
                <a:spcPct val="0"/>
              </a:spcAft>
              <a:buClrTx/>
              <a:buSzTx/>
              <a:buFontTx/>
              <a:buNone/>
              <a:tabLst/>
            </a:pPr>
            <a:endParaRPr kumimoji="0" lang="en-US" altLang="en-US" sz="3200" b="0" i="0" u="none" strike="noStrike" cap="none" normalizeH="0" baseline="0" dirty="0">
              <a:ln>
                <a:noFill/>
              </a:ln>
              <a:solidFill>
                <a:srgbClr val="000000"/>
              </a:solidFill>
              <a:effectLst/>
              <a:latin typeface="Arial Black" panose="020B0A04020102020204" pitchFamily="34" charset="0"/>
            </a:endParaRPr>
          </a:p>
          <a:p>
            <a:pPr marL="0" marR="0" lvl="0" indent="0" algn="ctr" defTabSz="914400" rtl="0" eaLnBrk="0" fontAlgn="base" latinLnBrk="0" hangingPunct="0">
              <a:lnSpc>
                <a:spcPct val="100000"/>
              </a:lnSpc>
              <a:spcBef>
                <a:spcPts val="600"/>
              </a:spcBef>
              <a:spcAft>
                <a:spcPct val="0"/>
              </a:spcAft>
              <a:buClrTx/>
              <a:buSzTx/>
              <a:buFontTx/>
              <a:buNone/>
              <a:tabLst/>
            </a:pPr>
            <a:r>
              <a:rPr kumimoji="0" lang="en-US" altLang="en-US" sz="4400" b="0" i="0" u="none" strike="noStrike" cap="none" normalizeH="0" baseline="0" dirty="0">
                <a:ln>
                  <a:noFill/>
                </a:ln>
                <a:solidFill>
                  <a:srgbClr val="000000"/>
                </a:solidFill>
                <a:effectLst/>
                <a:latin typeface="Arial Black" panose="020B0A04020102020204" pitchFamily="34" charset="0"/>
              </a:rPr>
              <a:t>U</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400" b="0" i="0" u="none" strike="noStrike" cap="none" normalizeH="0" baseline="0" dirty="0">
                <a:ln>
                  <a:noFill/>
                </a:ln>
                <a:solidFill>
                  <a:srgbClr val="000000"/>
                </a:solidFill>
                <a:effectLst/>
                <a:latin typeface="Arial Black" panose="020B0A04020102020204" pitchFamily="34" charset="0"/>
              </a:rPr>
              <a:t>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400" b="0" i="0" u="none" strike="noStrike" cap="none" normalizeH="0" baseline="0" dirty="0">
                <a:ln>
                  <a:noFill/>
                </a:ln>
                <a:solidFill>
                  <a:srgbClr val="000000"/>
                </a:solidFill>
                <a:effectLst/>
                <a:latin typeface="Arial Black" panose="020B0A04020102020204" pitchFamily="34" charset="0"/>
              </a:rPr>
              <a:t>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400" b="0" i="0" u="none" strike="noStrike" cap="none" normalizeH="0" baseline="0" dirty="0">
                <a:ln>
                  <a:noFill/>
                </a:ln>
                <a:solidFill>
                  <a:srgbClr val="000000"/>
                </a:solidFill>
                <a:effectLst/>
                <a:latin typeface="Arial Black" panose="020B0A04020102020204" pitchFamily="34" charset="0"/>
              </a:rPr>
              <a: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400" b="0" i="0" u="none" strike="noStrike" cap="none" normalizeH="0" baseline="0" dirty="0">
                <a:ln>
                  <a:noFill/>
                </a:ln>
                <a:solidFill>
                  <a:srgbClr val="000000"/>
                </a:solidFill>
                <a:effectLst/>
                <a:latin typeface="Arial Black" panose="020B0A04020102020204" pitchFamily="34" charset="0"/>
              </a:rPr>
              <a:t>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WordArt 6"/>
          <p:cNvSpPr>
            <a:spLocks noChangeArrowheads="1" noChangeShapeType="1" noTextEdit="1"/>
          </p:cNvSpPr>
          <p:nvPr/>
        </p:nvSpPr>
        <p:spPr bwMode="auto">
          <a:xfrm>
            <a:off x="5891291" y="2784706"/>
            <a:ext cx="3373822" cy="1646671"/>
          </a:xfrm>
          <a:prstGeom prst="rect">
            <a:avLst/>
          </a:prstGeom>
        </p:spPr>
        <p:txBody>
          <a:bodyPr wrap="none" fromWordArt="1"/>
          <a:lstStyle/>
          <a:p>
            <a:pPr algn="ctr" rtl="0">
              <a:buNone/>
            </a:pPr>
            <a:r>
              <a:rPr lang="en-US" sz="4400" b="1" kern="10" spc="0" dirty="0">
                <a:ln w="28575">
                  <a:solidFill>
                    <a:srgbClr val="1F497D"/>
                  </a:solidFill>
                  <a:round/>
                  <a:headEnd/>
                  <a:tailEnd/>
                </a:ln>
                <a:solidFill>
                  <a:srgbClr val="FFFFFF"/>
                </a:solidFill>
                <a:effectLst>
                  <a:outerShdw dist="17961" dir="8100000" algn="ctr" rotWithShape="0">
                    <a:srgbClr val="548DD4">
                      <a:alpha val="50000"/>
                    </a:srgbClr>
                  </a:outerShdw>
                </a:effectLst>
                <a:latin typeface="Comic Sans MS" panose="030F0702030302020204" pitchFamily="66" charset="0"/>
              </a:rPr>
              <a:t>MEMBERS’ </a:t>
            </a:r>
          </a:p>
          <a:p>
            <a:pPr algn="ctr" rtl="0">
              <a:buNone/>
            </a:pPr>
            <a:r>
              <a:rPr lang="en-US" sz="4400" b="1" kern="10" spc="0" dirty="0">
                <a:ln w="28575">
                  <a:solidFill>
                    <a:srgbClr val="1F497D"/>
                  </a:solidFill>
                  <a:round/>
                  <a:headEnd/>
                  <a:tailEnd/>
                </a:ln>
                <a:solidFill>
                  <a:srgbClr val="FFFFFF"/>
                </a:solidFill>
                <a:effectLst>
                  <a:outerShdw dist="17961" dir="8100000" algn="ctr" rotWithShape="0">
                    <a:srgbClr val="548DD4">
                      <a:alpha val="50000"/>
                    </a:srgbClr>
                  </a:outerShdw>
                </a:effectLst>
                <a:latin typeface="Comic Sans MS" panose="030F0702030302020204" pitchFamily="66" charset="0"/>
              </a:rPr>
              <a:t>WRATH</a:t>
            </a:r>
          </a:p>
        </p:txBody>
      </p:sp>
      <p:sp>
        <p:nvSpPr>
          <p:cNvPr id="9" name="Lightning Bolt 8"/>
          <p:cNvSpPr/>
          <p:nvPr/>
        </p:nvSpPr>
        <p:spPr>
          <a:xfrm rot="10409125">
            <a:off x="5802618" y="1606105"/>
            <a:ext cx="3275893" cy="1108464"/>
          </a:xfrm>
          <a:prstGeom prst="lightningBol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ightning Bolt 9"/>
          <p:cNvSpPr/>
          <p:nvPr/>
        </p:nvSpPr>
        <p:spPr>
          <a:xfrm rot="11067915" flipV="1">
            <a:off x="5911647" y="4442832"/>
            <a:ext cx="3072256" cy="1552438"/>
          </a:xfrm>
          <a:prstGeom prst="lightningBol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47164" y="-4920"/>
            <a:ext cx="8617046" cy="1746568"/>
          </a:xfrm>
          <a:prstGeom prst="rect">
            <a:avLst/>
          </a:prstGeom>
        </p:spPr>
        <p:txBody>
          <a:bodyPr wrap="square">
            <a:spAutoFit/>
          </a:bodyPr>
          <a:lstStyle/>
          <a:p>
            <a:pPr algn="ctr">
              <a:spcAft>
                <a:spcPts val="600"/>
              </a:spcAft>
            </a:pPr>
            <a:r>
              <a:rPr lang="en-US" sz="3000" dirty="0">
                <a:latin typeface="Arial Black" panose="020B0A04020102020204" pitchFamily="34" charset="0"/>
                <a:ea typeface="+mj-ea"/>
                <a:cs typeface="+mj-cs"/>
              </a:rPr>
              <a:t>Union as messenger or contract enforcer -</a:t>
            </a:r>
            <a:r>
              <a:rPr lang="en-US" sz="3000" b="1" kern="1400" dirty="0">
                <a:solidFill>
                  <a:srgbClr val="000000"/>
                </a:solidFill>
                <a:latin typeface="Arial Black" panose="020B0A04020102020204" pitchFamily="34" charset="0"/>
              </a:rPr>
              <a:t> </a:t>
            </a:r>
            <a:r>
              <a:rPr lang="en-US" sz="3000" dirty="0">
                <a:latin typeface="Arial Black" panose="020B0A04020102020204" pitchFamily="34" charset="0"/>
                <a:ea typeface="+mj-ea"/>
                <a:cs typeface="+mj-cs"/>
              </a:rPr>
              <a:t>caught between employer &amp; members</a:t>
            </a:r>
          </a:p>
          <a:p>
            <a:pPr>
              <a:lnSpc>
                <a:spcPct val="119000"/>
              </a:lnSpc>
              <a:spcAft>
                <a:spcPts val="600"/>
              </a:spcAft>
            </a:pPr>
            <a:r>
              <a:rPr lang="en-US" sz="1050" kern="1400" dirty="0">
                <a:solidFill>
                  <a:srgbClr val="000000"/>
                </a:solidFill>
                <a:latin typeface="Calibri" panose="020F0502020204030204" pitchFamily="34" charset="0"/>
              </a:rPr>
              <a:t> </a:t>
            </a:r>
            <a:endParaRPr lang="en-US" sz="1050" kern="1400" dirty="0">
              <a:ln>
                <a:noFill/>
              </a:ln>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846497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 calcmode="lin" valueType="num">
                                      <p:cBhvr>
                                        <p:cTn id="22"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4"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5" dur="1000"/>
                                        <p:tgtEl>
                                          <p:spTgt spid="6">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5" presetClass="entr" presetSubtype="0" fill="hold" nodeType="clickEffect">
                                  <p:stCondLst>
                                    <p:cond delay="0"/>
                                  </p:stCondLst>
                                  <p:childTnLst>
                                    <p:set>
                                      <p:cBhvr>
                                        <p:cTn id="29" dur="1" fill="hold">
                                          <p:stCondLst>
                                            <p:cond delay="0"/>
                                          </p:stCondLst>
                                        </p:cTn>
                                        <p:tgtEl>
                                          <p:spTgt spid="6">
                                            <p:txEl>
                                              <p:pRg st="3" end="3"/>
                                            </p:txEl>
                                          </p:spTgt>
                                        </p:tgtEl>
                                        <p:attrNameLst>
                                          <p:attrName>style.visibility</p:attrName>
                                        </p:attrNameLst>
                                      </p:cBhvr>
                                      <p:to>
                                        <p:strVal val="visible"/>
                                      </p:to>
                                    </p:set>
                                    <p:animEffect transition="in" filter="fade">
                                      <p:cBhvr>
                                        <p:cTn id="30" dur="2000"/>
                                        <p:tgtEl>
                                          <p:spTgt spid="6">
                                            <p:txEl>
                                              <p:pRg st="3" end="3"/>
                                            </p:txEl>
                                          </p:spTgt>
                                        </p:tgtEl>
                                      </p:cBhvr>
                                    </p:animEffect>
                                    <p:anim calcmode="lin" valueType="num">
                                      <p:cBhvr>
                                        <p:cTn id="31" dur="2000" fill="hold"/>
                                        <p:tgtEl>
                                          <p:spTgt spid="6">
                                            <p:txEl>
                                              <p:pRg st="3" end="3"/>
                                            </p:txEl>
                                          </p:spTgt>
                                        </p:tgtEl>
                                        <p:attrNameLst>
                                          <p:attrName>ppt_w</p:attrName>
                                        </p:attrNameLst>
                                      </p:cBhvr>
                                      <p:tavLst>
                                        <p:tav tm="0" fmla="#ppt_w*sin(2.5*pi*$)">
                                          <p:val>
                                            <p:fltVal val="0"/>
                                          </p:val>
                                        </p:tav>
                                        <p:tav tm="100000">
                                          <p:val>
                                            <p:fltVal val="1"/>
                                          </p:val>
                                        </p:tav>
                                      </p:tavLst>
                                    </p:anim>
                                    <p:anim calcmode="lin" valueType="num">
                                      <p:cBhvr>
                                        <p:cTn id="32" dur="2000" fill="hold"/>
                                        <p:tgtEl>
                                          <p:spTgt spid="6">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randombar(horizontal)">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1">
                                            <p:txEl>
                                              <p:pRg st="0" end="0"/>
                                            </p:txEl>
                                          </p:spTgt>
                                        </p:tgtEl>
                                        <p:attrNameLst>
                                          <p:attrName>style.visibility</p:attrName>
                                        </p:attrNameLst>
                                      </p:cBhvr>
                                      <p:to>
                                        <p:strVal val="visible"/>
                                      </p:to>
                                    </p:set>
                                    <p:animEffect transition="in" filter="fade">
                                      <p:cBhvr>
                                        <p:cTn id="47" dur="500"/>
                                        <p:tgtEl>
                                          <p:spTgt spid="1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nodeType="clickEffect">
                                  <p:stCondLst>
                                    <p:cond delay="0"/>
                                  </p:stCondLst>
                                  <p:childTnLst>
                                    <p:set>
                                      <p:cBhvr>
                                        <p:cTn id="51" dur="1" fill="hold">
                                          <p:stCondLst>
                                            <p:cond delay="0"/>
                                          </p:stCondLst>
                                        </p:cTn>
                                        <p:tgtEl>
                                          <p:spTgt spid="8">
                                            <p:txEl>
                                              <p:pRg st="0" end="0"/>
                                            </p:txEl>
                                          </p:spTgt>
                                        </p:tgtEl>
                                        <p:attrNameLst>
                                          <p:attrName>style.visibility</p:attrName>
                                        </p:attrNameLst>
                                      </p:cBhvr>
                                      <p:to>
                                        <p:strVal val="visible"/>
                                      </p:to>
                                    </p:set>
                                    <p:animEffect transition="in" filter="circle(in)">
                                      <p:cBhvr>
                                        <p:cTn id="52" dur="2000"/>
                                        <p:tgtEl>
                                          <p:spTgt spid="8">
                                            <p:txEl>
                                              <p:pRg st="0" end="0"/>
                                            </p:txEl>
                                          </p:spTgt>
                                        </p:tgtEl>
                                      </p:cBhvr>
                                    </p:animEffect>
                                  </p:childTnLst>
                                </p:cTn>
                              </p:par>
                              <p:par>
                                <p:cTn id="53" presetID="6" presetClass="entr" presetSubtype="16" fill="hold" nodeType="withEffect">
                                  <p:stCondLst>
                                    <p:cond delay="0"/>
                                  </p:stCondLst>
                                  <p:childTnLst>
                                    <p:set>
                                      <p:cBhvr>
                                        <p:cTn id="54" dur="1" fill="hold">
                                          <p:stCondLst>
                                            <p:cond delay="0"/>
                                          </p:stCondLst>
                                        </p:cTn>
                                        <p:tgtEl>
                                          <p:spTgt spid="8">
                                            <p:txEl>
                                              <p:pRg st="1" end="1"/>
                                            </p:txEl>
                                          </p:spTgt>
                                        </p:tgtEl>
                                        <p:attrNameLst>
                                          <p:attrName>style.visibility</p:attrName>
                                        </p:attrNameLst>
                                      </p:cBhvr>
                                      <p:to>
                                        <p:strVal val="visible"/>
                                      </p:to>
                                    </p:set>
                                    <p:animEffect transition="in" filter="circle(in)">
                                      <p:cBhvr>
                                        <p:cTn id="55" dur="2000"/>
                                        <p:tgtEl>
                                          <p:spTgt spid="8">
                                            <p:txEl>
                                              <p:pRg st="1" end="1"/>
                                            </p:txEl>
                                          </p:spTgt>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9"/>
                                        </p:tgtEl>
                                        <p:attrNameLst>
                                          <p:attrName>style.visibility</p:attrName>
                                        </p:attrNameLst>
                                      </p:cBhvr>
                                      <p:to>
                                        <p:strVal val="visible"/>
                                      </p:to>
                                    </p:set>
                                    <p:anim calcmode="lin" valueType="num">
                                      <p:cBhvr>
                                        <p:cTn id="58" dur="500" fill="hold"/>
                                        <p:tgtEl>
                                          <p:spTgt spid="9"/>
                                        </p:tgtEl>
                                        <p:attrNameLst>
                                          <p:attrName>ppt_w</p:attrName>
                                        </p:attrNameLst>
                                      </p:cBhvr>
                                      <p:tavLst>
                                        <p:tav tm="0">
                                          <p:val>
                                            <p:fltVal val="0"/>
                                          </p:val>
                                        </p:tav>
                                        <p:tav tm="100000">
                                          <p:val>
                                            <p:strVal val="#ppt_w"/>
                                          </p:val>
                                        </p:tav>
                                      </p:tavLst>
                                    </p:anim>
                                    <p:anim calcmode="lin" valueType="num">
                                      <p:cBhvr>
                                        <p:cTn id="59" dur="500" fill="hold"/>
                                        <p:tgtEl>
                                          <p:spTgt spid="9"/>
                                        </p:tgtEl>
                                        <p:attrNameLst>
                                          <p:attrName>ppt_h</p:attrName>
                                        </p:attrNameLst>
                                      </p:cBhvr>
                                      <p:tavLst>
                                        <p:tav tm="0">
                                          <p:val>
                                            <p:fltVal val="0"/>
                                          </p:val>
                                        </p:tav>
                                        <p:tav tm="100000">
                                          <p:val>
                                            <p:strVal val="#ppt_h"/>
                                          </p:val>
                                        </p:tav>
                                      </p:tavLst>
                                    </p:anim>
                                    <p:animEffect transition="in" filter="fade">
                                      <p:cBhvr>
                                        <p:cTn id="60" dur="500"/>
                                        <p:tgtEl>
                                          <p:spTgt spid="9"/>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p:cTn id="63" dur="500" fill="hold"/>
                                        <p:tgtEl>
                                          <p:spTgt spid="10"/>
                                        </p:tgtEl>
                                        <p:attrNameLst>
                                          <p:attrName>ppt_w</p:attrName>
                                        </p:attrNameLst>
                                      </p:cBhvr>
                                      <p:tavLst>
                                        <p:tav tm="0">
                                          <p:val>
                                            <p:fltVal val="0"/>
                                          </p:val>
                                        </p:tav>
                                        <p:tav tm="100000">
                                          <p:val>
                                            <p:strVal val="#ppt_w"/>
                                          </p:val>
                                        </p:tav>
                                      </p:tavLst>
                                    </p:anim>
                                    <p:anim calcmode="lin" valueType="num">
                                      <p:cBhvr>
                                        <p:cTn id="64" dur="500" fill="hold"/>
                                        <p:tgtEl>
                                          <p:spTgt spid="10"/>
                                        </p:tgtEl>
                                        <p:attrNameLst>
                                          <p:attrName>ppt_h</p:attrName>
                                        </p:attrNameLst>
                                      </p:cBhvr>
                                      <p:tavLst>
                                        <p:tav tm="0">
                                          <p:val>
                                            <p:fltVal val="0"/>
                                          </p:val>
                                        </p:tav>
                                        <p:tav tm="100000">
                                          <p:val>
                                            <p:strVal val="#ppt_h"/>
                                          </p:val>
                                        </p:tav>
                                      </p:tavLst>
                                    </p:anim>
                                    <p:animEffect transition="in" filter="fade">
                                      <p:cBhvr>
                                        <p:cTn id="65" dur="500"/>
                                        <p:tgtEl>
                                          <p:spTgt spid="10"/>
                                        </p:tgtEl>
                                      </p:cBhvr>
                                    </p:animEffect>
                                  </p:childTnLst>
                                </p:cTn>
                              </p:par>
                              <p:par>
                                <p:cTn id="66" presetID="27" presetClass="emph" presetSubtype="0" fill="remove" grpId="1" nodeType="withEffect">
                                  <p:stCondLst>
                                    <p:cond delay="0"/>
                                  </p:stCondLst>
                                  <p:childTnLst>
                                    <p:animClr clrSpc="rgb" dir="cw">
                                      <p:cBhvr override="childStyle">
                                        <p:cTn id="67" dur="250" autoRev="1" fill="remove"/>
                                        <p:tgtEl>
                                          <p:spTgt spid="9"/>
                                        </p:tgtEl>
                                        <p:attrNameLst>
                                          <p:attrName>style.color</p:attrName>
                                        </p:attrNameLst>
                                      </p:cBhvr>
                                      <p:to>
                                        <a:schemeClr val="bg1"/>
                                      </p:to>
                                    </p:animClr>
                                    <p:animClr clrSpc="rgb" dir="cw">
                                      <p:cBhvr>
                                        <p:cTn id="68" dur="250" autoRev="1" fill="remove"/>
                                        <p:tgtEl>
                                          <p:spTgt spid="9"/>
                                        </p:tgtEl>
                                        <p:attrNameLst>
                                          <p:attrName>fillcolor</p:attrName>
                                        </p:attrNameLst>
                                      </p:cBhvr>
                                      <p:to>
                                        <a:schemeClr val="bg1"/>
                                      </p:to>
                                    </p:animClr>
                                    <p:set>
                                      <p:cBhvr>
                                        <p:cTn id="69" dur="250" autoRev="1" fill="remove"/>
                                        <p:tgtEl>
                                          <p:spTgt spid="9"/>
                                        </p:tgtEl>
                                        <p:attrNameLst>
                                          <p:attrName>fill.type</p:attrName>
                                        </p:attrNameLst>
                                      </p:cBhvr>
                                      <p:to>
                                        <p:strVal val="solid"/>
                                      </p:to>
                                    </p:set>
                                    <p:set>
                                      <p:cBhvr>
                                        <p:cTn id="70" dur="250" autoRev="1" fill="remove"/>
                                        <p:tgtEl>
                                          <p:spTgt spid="9"/>
                                        </p:tgtEl>
                                        <p:attrNameLst>
                                          <p:attrName>fill.on</p:attrName>
                                        </p:attrNameLst>
                                      </p:cBhvr>
                                      <p:to>
                                        <p:strVal val="true"/>
                                      </p:to>
                                    </p:set>
                                  </p:childTnLst>
                                </p:cTn>
                              </p:par>
                              <p:par>
                                <p:cTn id="71" presetID="27" presetClass="emph" presetSubtype="0" fill="remove" grpId="1" nodeType="withEffect">
                                  <p:stCondLst>
                                    <p:cond delay="0"/>
                                  </p:stCondLst>
                                  <p:childTnLst>
                                    <p:animClr clrSpc="rgb" dir="cw">
                                      <p:cBhvr override="childStyle">
                                        <p:cTn id="72" dur="250" autoRev="1" fill="remove"/>
                                        <p:tgtEl>
                                          <p:spTgt spid="10"/>
                                        </p:tgtEl>
                                        <p:attrNameLst>
                                          <p:attrName>style.color</p:attrName>
                                        </p:attrNameLst>
                                      </p:cBhvr>
                                      <p:to>
                                        <a:schemeClr val="bg1"/>
                                      </p:to>
                                    </p:animClr>
                                    <p:animClr clrSpc="rgb" dir="cw">
                                      <p:cBhvr>
                                        <p:cTn id="73" dur="250" autoRev="1" fill="remove"/>
                                        <p:tgtEl>
                                          <p:spTgt spid="10"/>
                                        </p:tgtEl>
                                        <p:attrNameLst>
                                          <p:attrName>fillcolor</p:attrName>
                                        </p:attrNameLst>
                                      </p:cBhvr>
                                      <p:to>
                                        <a:schemeClr val="bg1"/>
                                      </p:to>
                                    </p:animClr>
                                    <p:set>
                                      <p:cBhvr>
                                        <p:cTn id="74" dur="250" autoRev="1" fill="remove"/>
                                        <p:tgtEl>
                                          <p:spTgt spid="10"/>
                                        </p:tgtEl>
                                        <p:attrNameLst>
                                          <p:attrName>fill.type</p:attrName>
                                        </p:attrNameLst>
                                      </p:cBhvr>
                                      <p:to>
                                        <p:strVal val="solid"/>
                                      </p:to>
                                    </p:set>
                                    <p:set>
                                      <p:cBhvr>
                                        <p:cTn id="75" dur="250" autoRev="1" fill="remove"/>
                                        <p:tgtEl>
                                          <p:spTgt spid="1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9" grpId="1" animBg="1"/>
      <p:bldP spid="10" grpId="0" animBg="1"/>
      <p:bldP spid="10"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auto">
          <a:xfrm>
            <a:off x="345768" y="1108165"/>
            <a:ext cx="4685095" cy="4911540"/>
          </a:xfrm>
          <a:prstGeom prst="rightArrow">
            <a:avLst>
              <a:gd name="adj1" fmla="val 68646"/>
              <a:gd name="adj2" fmla="val 28253"/>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p:cNvSpPr txBox="1">
            <a:spLocks noChangeArrowheads="1"/>
          </p:cNvSpPr>
          <p:nvPr/>
        </p:nvSpPr>
        <p:spPr bwMode="auto">
          <a:xfrm>
            <a:off x="475074" y="2144570"/>
            <a:ext cx="4555789" cy="28851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ts val="400"/>
              </a:spcBef>
              <a:spcAft>
                <a:spcPts val="600"/>
              </a:spcAft>
              <a:buClrTx/>
              <a:buSzTx/>
              <a:buFontTx/>
              <a:buNone/>
              <a:tabLst/>
            </a:pPr>
            <a:r>
              <a:rPr kumimoji="0" lang="en-US" altLang="en-US" sz="3600" b="1" i="0" u="none" strike="noStrike" cap="none" normalizeH="0" baseline="0" dirty="0">
                <a:ln>
                  <a:noFill/>
                </a:ln>
                <a:solidFill>
                  <a:srgbClr val="000000"/>
                </a:solidFill>
                <a:effectLst/>
                <a:latin typeface="Arial" panose="020B0604020202020204" pitchFamily="34" charset="0"/>
              </a:rPr>
              <a:t>Employer</a:t>
            </a:r>
          </a:p>
          <a:p>
            <a:pPr marL="346075" marR="0" lvl="0" indent="-346075" algn="l" defTabSz="914400" rtl="0" eaLnBrk="0" fontAlgn="base" latinLnBrk="0" hangingPunct="0">
              <a:lnSpc>
                <a:spcPct val="100000"/>
              </a:lnSpc>
              <a:spcBef>
                <a:spcPct val="0"/>
              </a:spcBef>
              <a:spcAft>
                <a:spcPts val="1200"/>
              </a:spcAft>
              <a:buClrTx/>
              <a:buSzPts val="1600"/>
              <a:buFont typeface="Symbol" panose="05050102010706020507" pitchFamily="18" charset="2"/>
              <a:buChar char="·"/>
              <a:tabLst/>
            </a:pPr>
            <a:r>
              <a:rPr kumimoji="0" lang="en-US" altLang="en-US" sz="2800" b="0" i="0" u="none" strike="noStrike" cap="none" normalizeH="0" baseline="0" dirty="0">
                <a:ln>
                  <a:noFill/>
                </a:ln>
                <a:solidFill>
                  <a:srgbClr val="000000"/>
                </a:solidFill>
                <a:effectLst/>
                <a:latin typeface="Arial" panose="020B0604020202020204" pitchFamily="34" charset="0"/>
              </a:rPr>
              <a:t>Work rule changes</a:t>
            </a:r>
          </a:p>
          <a:p>
            <a:pPr marL="346075" marR="0" lvl="0" indent="-346075" algn="l" defTabSz="914400" rtl="0" eaLnBrk="0" fontAlgn="base" latinLnBrk="0" hangingPunct="0">
              <a:lnSpc>
                <a:spcPct val="100000"/>
              </a:lnSpc>
              <a:spcBef>
                <a:spcPct val="0"/>
              </a:spcBef>
              <a:spcAft>
                <a:spcPts val="1200"/>
              </a:spcAft>
              <a:buClrTx/>
              <a:buSzPts val="1600"/>
              <a:buFont typeface="Symbol" panose="05050102010706020507" pitchFamily="18" charset="2"/>
              <a:buChar char="·"/>
              <a:tabLst/>
            </a:pPr>
            <a:r>
              <a:rPr kumimoji="0" lang="en-US" altLang="en-US" sz="2800" b="0" i="0" u="none" strike="noStrike" cap="none" normalizeH="0" baseline="0" dirty="0">
                <a:ln>
                  <a:noFill/>
                </a:ln>
                <a:solidFill>
                  <a:srgbClr val="000000"/>
                </a:solidFill>
                <a:effectLst/>
                <a:latin typeface="Arial" panose="020B0604020202020204" pitchFamily="34" charset="0"/>
              </a:rPr>
              <a:t>Job description changes</a:t>
            </a:r>
          </a:p>
          <a:p>
            <a:pPr marL="346075" marR="0" lvl="0" indent="-346075" algn="l" defTabSz="914400" rtl="0" eaLnBrk="0" fontAlgn="base" latinLnBrk="0" hangingPunct="0">
              <a:lnSpc>
                <a:spcPct val="100000"/>
              </a:lnSpc>
              <a:spcBef>
                <a:spcPct val="0"/>
              </a:spcBef>
              <a:spcAft>
                <a:spcPts val="1200"/>
              </a:spcAft>
              <a:buClrTx/>
              <a:buSzPts val="1600"/>
              <a:buFont typeface="Symbol" panose="05050102010706020507" pitchFamily="18" charset="2"/>
              <a:buChar char="·"/>
              <a:tabLst/>
            </a:pPr>
            <a:r>
              <a:rPr kumimoji="0" lang="en-US" altLang="en-US" sz="2800" b="0" i="0" u="none" strike="noStrike" cap="none" normalizeH="0" baseline="0" dirty="0">
                <a:ln>
                  <a:noFill/>
                </a:ln>
                <a:solidFill>
                  <a:srgbClr val="000000"/>
                </a:solidFill>
                <a:effectLst/>
                <a:latin typeface="Arial" panose="020B0604020202020204" pitchFamily="34" charset="0"/>
              </a:rPr>
              <a:t>Reorganizations</a:t>
            </a:r>
          </a:p>
          <a:p>
            <a:pPr marL="346075" marR="0" lvl="0" indent="-346075" algn="l" defTabSz="914400" rtl="0" eaLnBrk="0" fontAlgn="base" latinLnBrk="0" hangingPunct="0">
              <a:lnSpc>
                <a:spcPct val="100000"/>
              </a:lnSpc>
              <a:spcBef>
                <a:spcPct val="0"/>
              </a:spcBef>
              <a:spcAft>
                <a:spcPts val="400"/>
              </a:spcAft>
              <a:buClrTx/>
              <a:buSzPts val="1600"/>
              <a:buFont typeface="Symbol" panose="05050102010706020507" pitchFamily="18" charset="2"/>
              <a:buChar char="·"/>
              <a:tabLst/>
            </a:pPr>
            <a:r>
              <a:rPr kumimoji="0" lang="en-US" altLang="en-US" sz="2800" b="0" i="0" u="none" strike="noStrike" cap="none" normalizeH="0" baseline="0" dirty="0">
                <a:ln>
                  <a:noFill/>
                </a:ln>
                <a:solidFill>
                  <a:srgbClr val="000000"/>
                </a:solidFill>
                <a:effectLst/>
                <a:latin typeface="Arial" panose="020B0604020202020204" pitchFamily="34" charset="0"/>
              </a:rPr>
              <a:t>Contract Negotiations</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6" name="Rectangle 5"/>
          <p:cNvSpPr/>
          <p:nvPr/>
        </p:nvSpPr>
        <p:spPr>
          <a:xfrm>
            <a:off x="352117" y="9603"/>
            <a:ext cx="8617046" cy="1107996"/>
          </a:xfrm>
          <a:prstGeom prst="rect">
            <a:avLst/>
          </a:prstGeom>
        </p:spPr>
        <p:txBody>
          <a:bodyPr wrap="square">
            <a:spAutoFit/>
          </a:bodyPr>
          <a:lstStyle/>
          <a:p>
            <a:pPr algn="ctr">
              <a:spcAft>
                <a:spcPts val="600"/>
              </a:spcAft>
            </a:pPr>
            <a:r>
              <a:rPr lang="en-US" sz="3000" dirty="0">
                <a:latin typeface="Gill Sans Ultra Bold" panose="020B0A02020104020203" pitchFamily="34" charset="0"/>
                <a:ea typeface="+mj-ea"/>
                <a:cs typeface="+mj-cs"/>
              </a:rPr>
              <a:t>Members can’t scream at bosses so they take it out on the union</a:t>
            </a:r>
            <a:r>
              <a:rPr lang="en-US" sz="3600" dirty="0">
                <a:latin typeface="Gill Sans Ultra Bold" panose="020B0A02020104020203" pitchFamily="34" charset="0"/>
                <a:ea typeface="+mj-ea"/>
                <a:cs typeface="+mj-cs"/>
              </a:rPr>
              <a:t> </a:t>
            </a:r>
          </a:p>
        </p:txBody>
      </p:sp>
      <p:sp>
        <p:nvSpPr>
          <p:cNvPr id="7" name="Text Box 5"/>
          <p:cNvSpPr txBox="1">
            <a:spLocks noChangeArrowheads="1"/>
          </p:cNvSpPr>
          <p:nvPr/>
        </p:nvSpPr>
        <p:spPr bwMode="auto">
          <a:xfrm>
            <a:off x="8251120" y="1449636"/>
            <a:ext cx="560388" cy="4335521"/>
          </a:xfrm>
          <a:prstGeom prst="rect">
            <a:avLst/>
          </a:prstGeom>
          <a:noFill/>
          <a:ln w="1270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ts val="600"/>
              </a:spcBef>
              <a:spcAft>
                <a:spcPct val="0"/>
              </a:spcAft>
              <a:buClrTx/>
              <a:buSzTx/>
              <a:buFontTx/>
              <a:buNone/>
              <a:tabLst/>
            </a:pPr>
            <a:endParaRPr kumimoji="0" lang="en-US" altLang="en-US" sz="3200" b="0" i="0" u="none" strike="noStrike" cap="none" normalizeH="0" baseline="0" dirty="0">
              <a:ln>
                <a:noFill/>
              </a:ln>
              <a:solidFill>
                <a:srgbClr val="000000"/>
              </a:solidFill>
              <a:effectLst/>
              <a:latin typeface="Arial Black" panose="020B0A04020102020204" pitchFamily="34" charset="0"/>
            </a:endParaRPr>
          </a:p>
          <a:p>
            <a:pPr marL="0" marR="0" lvl="0" indent="0" algn="ctr" defTabSz="914400" rtl="0" eaLnBrk="0" fontAlgn="base" latinLnBrk="0" hangingPunct="0">
              <a:lnSpc>
                <a:spcPct val="100000"/>
              </a:lnSpc>
              <a:spcBef>
                <a:spcPts val="60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Arial Black" panose="020B0A04020102020204" pitchFamily="34" charset="0"/>
              </a:rPr>
              <a:t>U</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Arial Black" panose="020B0A04020102020204" pitchFamily="34" charset="0"/>
              </a:rPr>
              <a:t>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Arial Black" panose="020B0A04020102020204" pitchFamily="34" charset="0"/>
              </a:rPr>
              <a:t>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Arial Black" panose="020B0A04020102020204" pitchFamily="34" charset="0"/>
              </a:rPr>
              <a: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Arial Black" panose="020B0A04020102020204" pitchFamily="34" charset="0"/>
              </a:rPr>
              <a:t>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AutoShape 2"/>
          <p:cNvSpPr>
            <a:spLocks noChangeArrowheads="1"/>
          </p:cNvSpPr>
          <p:nvPr/>
        </p:nvSpPr>
        <p:spPr bwMode="auto">
          <a:xfrm>
            <a:off x="5015599" y="960777"/>
            <a:ext cx="3228576" cy="5216383"/>
          </a:xfrm>
          <a:prstGeom prst="rightArrow">
            <a:avLst>
              <a:gd name="adj1" fmla="val 50000"/>
              <a:gd name="adj2" fmla="val 25000"/>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WordArt 6"/>
          <p:cNvSpPr>
            <a:spLocks noChangeArrowheads="1" noChangeShapeType="1" noTextEdit="1"/>
          </p:cNvSpPr>
          <p:nvPr/>
        </p:nvSpPr>
        <p:spPr bwMode="auto">
          <a:xfrm>
            <a:off x="5141726" y="2798548"/>
            <a:ext cx="3077863" cy="1525903"/>
          </a:xfrm>
          <a:prstGeom prst="rect">
            <a:avLst/>
          </a:prstGeom>
        </p:spPr>
        <p:txBody>
          <a:bodyPr wrap="none" fromWordArt="1"/>
          <a:lstStyle/>
          <a:p>
            <a:pPr algn="ctr" rtl="0">
              <a:buNone/>
            </a:pPr>
            <a:r>
              <a:rPr lang="en-US" sz="4400" b="1" kern="10" spc="0" dirty="0">
                <a:ln w="28575">
                  <a:solidFill>
                    <a:srgbClr val="1F497D"/>
                  </a:solidFill>
                  <a:round/>
                  <a:headEnd/>
                  <a:tailEnd/>
                </a:ln>
                <a:solidFill>
                  <a:srgbClr val="FFFFFF"/>
                </a:solidFill>
                <a:effectLst>
                  <a:outerShdw dist="17961" dir="8100000" algn="ctr" rotWithShape="0">
                    <a:srgbClr val="548DD4">
                      <a:alpha val="50000"/>
                    </a:srgbClr>
                  </a:outerShdw>
                </a:effectLst>
                <a:latin typeface="Comic Sans MS" panose="030F0702030302020204" pitchFamily="66" charset="0"/>
              </a:rPr>
              <a:t>MEMBERS’ </a:t>
            </a:r>
          </a:p>
          <a:p>
            <a:pPr algn="ctr" rtl="0">
              <a:buNone/>
            </a:pPr>
            <a:r>
              <a:rPr lang="en-US" sz="4400" b="1" kern="10" spc="0" dirty="0">
                <a:ln w="28575">
                  <a:solidFill>
                    <a:srgbClr val="1F497D"/>
                  </a:solidFill>
                  <a:round/>
                  <a:headEnd/>
                  <a:tailEnd/>
                </a:ln>
                <a:solidFill>
                  <a:srgbClr val="FFFFFF"/>
                </a:solidFill>
                <a:effectLst>
                  <a:outerShdw dist="17961" dir="8100000" algn="ctr" rotWithShape="0">
                    <a:srgbClr val="548DD4">
                      <a:alpha val="50000"/>
                    </a:srgbClr>
                  </a:outerShdw>
                </a:effectLst>
                <a:latin typeface="Comic Sans MS" panose="030F0702030302020204" pitchFamily="66" charset="0"/>
              </a:rPr>
              <a:t>WRATH</a:t>
            </a:r>
          </a:p>
        </p:txBody>
      </p:sp>
      <p:sp>
        <p:nvSpPr>
          <p:cNvPr id="10" name="Lightning Bolt 9"/>
          <p:cNvSpPr/>
          <p:nvPr/>
        </p:nvSpPr>
        <p:spPr>
          <a:xfrm rot="490701">
            <a:off x="5001032" y="4951175"/>
            <a:ext cx="2817899" cy="707285"/>
          </a:xfrm>
          <a:prstGeom prst="lightningBol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ightning Bolt 10"/>
          <p:cNvSpPr/>
          <p:nvPr/>
        </p:nvSpPr>
        <p:spPr>
          <a:xfrm rot="21153980" flipV="1">
            <a:off x="5059393" y="1409483"/>
            <a:ext cx="2817899" cy="817177"/>
          </a:xfrm>
          <a:prstGeom prst="lightningBol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588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par>
                                <p:cTn id="18" presetID="6" presetClass="entr" presetSubtype="16" fill="hold" nodeType="with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circle(in)">
                                      <p:cBhvr>
                                        <p:cTn id="20" dur="2000"/>
                                        <p:tgtEl>
                                          <p:spTgt spid="9">
                                            <p:txEl>
                                              <p:pRg st="0" end="0"/>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Effect transition="in" filter="circle(in)">
                                      <p:cBhvr>
                                        <p:cTn id="23" dur="2000"/>
                                        <p:tgtEl>
                                          <p:spTgt spid="9">
                                            <p:txEl>
                                              <p:pRg st="1" end="1"/>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fltVal val="0"/>
                                          </p:val>
                                        </p:tav>
                                        <p:tav tm="100000">
                                          <p:val>
                                            <p:strVal val="#ppt_w"/>
                                          </p:val>
                                        </p:tav>
                                      </p:tavLst>
                                    </p:anim>
                                    <p:anim calcmode="lin" valueType="num">
                                      <p:cBhvr>
                                        <p:cTn id="27" dur="500" fill="hold"/>
                                        <p:tgtEl>
                                          <p:spTgt spid="11"/>
                                        </p:tgtEl>
                                        <p:attrNameLst>
                                          <p:attrName>ppt_h</p:attrName>
                                        </p:attrNameLst>
                                      </p:cBhvr>
                                      <p:tavLst>
                                        <p:tav tm="0">
                                          <p:val>
                                            <p:fltVal val="0"/>
                                          </p:val>
                                        </p:tav>
                                        <p:tav tm="100000">
                                          <p:val>
                                            <p:strVal val="#ppt_h"/>
                                          </p:val>
                                        </p:tav>
                                      </p:tavLst>
                                    </p:anim>
                                    <p:animEffect transition="in" filter="fade">
                                      <p:cBhvr>
                                        <p:cTn id="28" dur="500"/>
                                        <p:tgtEl>
                                          <p:spTgt spid="1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par>
                                <p:cTn id="34" presetID="27" presetClass="emph" presetSubtype="0" fill="remove" grpId="1" nodeType="withEffect">
                                  <p:stCondLst>
                                    <p:cond delay="0"/>
                                  </p:stCondLst>
                                  <p:childTnLst>
                                    <p:animClr clrSpc="rgb" dir="cw">
                                      <p:cBhvr override="childStyle">
                                        <p:cTn id="35" dur="250" autoRev="1" fill="remove"/>
                                        <p:tgtEl>
                                          <p:spTgt spid="10"/>
                                        </p:tgtEl>
                                        <p:attrNameLst>
                                          <p:attrName>style.color</p:attrName>
                                        </p:attrNameLst>
                                      </p:cBhvr>
                                      <p:to>
                                        <a:schemeClr val="bg1"/>
                                      </p:to>
                                    </p:animClr>
                                    <p:animClr clrSpc="rgb" dir="cw">
                                      <p:cBhvr>
                                        <p:cTn id="36" dur="250" autoRev="1" fill="remove"/>
                                        <p:tgtEl>
                                          <p:spTgt spid="10"/>
                                        </p:tgtEl>
                                        <p:attrNameLst>
                                          <p:attrName>fillcolor</p:attrName>
                                        </p:attrNameLst>
                                      </p:cBhvr>
                                      <p:to>
                                        <a:schemeClr val="bg1"/>
                                      </p:to>
                                    </p:animClr>
                                    <p:set>
                                      <p:cBhvr>
                                        <p:cTn id="37" dur="250" autoRev="1" fill="remove"/>
                                        <p:tgtEl>
                                          <p:spTgt spid="10"/>
                                        </p:tgtEl>
                                        <p:attrNameLst>
                                          <p:attrName>fill.type</p:attrName>
                                        </p:attrNameLst>
                                      </p:cBhvr>
                                      <p:to>
                                        <p:strVal val="solid"/>
                                      </p:to>
                                    </p:set>
                                    <p:set>
                                      <p:cBhvr>
                                        <p:cTn id="38" dur="250" autoRev="1" fill="remove"/>
                                        <p:tgtEl>
                                          <p:spTgt spid="10"/>
                                        </p:tgtEl>
                                        <p:attrNameLst>
                                          <p:attrName>fill.on</p:attrName>
                                        </p:attrNameLst>
                                      </p:cBhvr>
                                      <p:to>
                                        <p:strVal val="true"/>
                                      </p:to>
                                    </p:set>
                                  </p:childTnLst>
                                </p:cTn>
                              </p:par>
                              <p:par>
                                <p:cTn id="39" presetID="27" presetClass="emph" presetSubtype="0" fill="remove" grpId="1" nodeType="withEffect">
                                  <p:stCondLst>
                                    <p:cond delay="0"/>
                                  </p:stCondLst>
                                  <p:childTnLst>
                                    <p:animClr clrSpc="rgb" dir="cw">
                                      <p:cBhvr override="childStyle">
                                        <p:cTn id="40" dur="250" autoRev="1" fill="remove"/>
                                        <p:tgtEl>
                                          <p:spTgt spid="11"/>
                                        </p:tgtEl>
                                        <p:attrNameLst>
                                          <p:attrName>style.color</p:attrName>
                                        </p:attrNameLst>
                                      </p:cBhvr>
                                      <p:to>
                                        <a:schemeClr val="bg1"/>
                                      </p:to>
                                    </p:animClr>
                                    <p:animClr clrSpc="rgb" dir="cw">
                                      <p:cBhvr>
                                        <p:cTn id="41" dur="250" autoRev="1" fill="remove"/>
                                        <p:tgtEl>
                                          <p:spTgt spid="11"/>
                                        </p:tgtEl>
                                        <p:attrNameLst>
                                          <p:attrName>fillcolor</p:attrName>
                                        </p:attrNameLst>
                                      </p:cBhvr>
                                      <p:to>
                                        <a:schemeClr val="bg1"/>
                                      </p:to>
                                    </p:animClr>
                                    <p:set>
                                      <p:cBhvr>
                                        <p:cTn id="42" dur="250" autoRev="1" fill="remove"/>
                                        <p:tgtEl>
                                          <p:spTgt spid="11"/>
                                        </p:tgtEl>
                                        <p:attrNameLst>
                                          <p:attrName>fill.type</p:attrName>
                                        </p:attrNameLst>
                                      </p:cBhvr>
                                      <p:to>
                                        <p:strVal val="solid"/>
                                      </p:to>
                                    </p:set>
                                    <p:set>
                                      <p:cBhvr>
                                        <p:cTn id="43" dur="250" autoRev="1" fill="remove"/>
                                        <p:tgtEl>
                                          <p:spTgt spid="1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0" grpId="1" animBg="1"/>
      <p:bldP spid="11" grpId="0" animBg="1"/>
      <p:bldP spid="11"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auto">
          <a:xfrm>
            <a:off x="321181" y="841627"/>
            <a:ext cx="4685095" cy="5275394"/>
          </a:xfrm>
          <a:prstGeom prst="rightArrow">
            <a:avLst>
              <a:gd name="adj1" fmla="val 57056"/>
              <a:gd name="adj2" fmla="val 28253"/>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p:cNvSpPr txBox="1">
            <a:spLocks noChangeArrowheads="1"/>
          </p:cNvSpPr>
          <p:nvPr/>
        </p:nvSpPr>
        <p:spPr bwMode="auto">
          <a:xfrm>
            <a:off x="475074" y="1975420"/>
            <a:ext cx="4555789" cy="28851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ts val="400"/>
              </a:spcBef>
              <a:spcAft>
                <a:spcPts val="600"/>
              </a:spcAft>
              <a:buClrTx/>
              <a:buSzTx/>
              <a:buFontTx/>
              <a:buNone/>
              <a:tabLst/>
            </a:pPr>
            <a:r>
              <a:rPr kumimoji="0" lang="en-US" altLang="en-US" sz="3600" b="1" i="0" u="none" strike="noStrike" cap="none" normalizeH="0" baseline="0" dirty="0">
                <a:ln>
                  <a:noFill/>
                </a:ln>
                <a:solidFill>
                  <a:srgbClr val="000000"/>
                </a:solidFill>
                <a:effectLst/>
                <a:latin typeface="Arial" panose="020B0604020202020204" pitchFamily="34" charset="0"/>
              </a:rPr>
              <a:t>Employer</a:t>
            </a:r>
          </a:p>
          <a:p>
            <a:pPr marL="346075" marR="0" lvl="0" indent="-346075" algn="l" defTabSz="914400" rtl="0" eaLnBrk="0" fontAlgn="base" latinLnBrk="0" hangingPunct="0">
              <a:lnSpc>
                <a:spcPct val="100000"/>
              </a:lnSpc>
              <a:spcBef>
                <a:spcPct val="0"/>
              </a:spcBef>
              <a:spcAft>
                <a:spcPts val="1200"/>
              </a:spcAft>
              <a:buClrTx/>
              <a:buSzPts val="1600"/>
              <a:buFont typeface="Symbol" panose="05050102010706020507" pitchFamily="18" charset="2"/>
              <a:buChar char="·"/>
              <a:tabLst/>
            </a:pPr>
            <a:r>
              <a:rPr kumimoji="0" lang="en-US" altLang="en-US" sz="2800" b="0" i="0" u="none" strike="noStrike" cap="none" normalizeH="0" baseline="0" dirty="0">
                <a:ln>
                  <a:noFill/>
                </a:ln>
                <a:solidFill>
                  <a:srgbClr val="000000"/>
                </a:solidFill>
                <a:effectLst/>
                <a:latin typeface="Arial" panose="020B0604020202020204" pitchFamily="34" charset="0"/>
              </a:rPr>
              <a:t>Work rule changes</a:t>
            </a:r>
          </a:p>
          <a:p>
            <a:pPr marL="346075" marR="0" lvl="0" indent="-346075" algn="l" defTabSz="914400" rtl="0" eaLnBrk="0" fontAlgn="base" latinLnBrk="0" hangingPunct="0">
              <a:lnSpc>
                <a:spcPct val="100000"/>
              </a:lnSpc>
              <a:spcBef>
                <a:spcPct val="0"/>
              </a:spcBef>
              <a:spcAft>
                <a:spcPts val="1200"/>
              </a:spcAft>
              <a:buClrTx/>
              <a:buSzPts val="1600"/>
              <a:buFont typeface="Symbol" panose="05050102010706020507" pitchFamily="18" charset="2"/>
              <a:buChar char="·"/>
              <a:tabLst/>
            </a:pPr>
            <a:r>
              <a:rPr kumimoji="0" lang="en-US" altLang="en-US" sz="2800" b="0" i="0" u="none" strike="noStrike" cap="none" normalizeH="0" baseline="0" dirty="0">
                <a:ln>
                  <a:noFill/>
                </a:ln>
                <a:solidFill>
                  <a:srgbClr val="000000"/>
                </a:solidFill>
                <a:effectLst/>
                <a:latin typeface="Arial" panose="020B0604020202020204" pitchFamily="34" charset="0"/>
              </a:rPr>
              <a:t>Job description changes</a:t>
            </a:r>
          </a:p>
          <a:p>
            <a:pPr marL="346075" marR="0" lvl="0" indent="-346075" algn="l" defTabSz="914400" rtl="0" eaLnBrk="0" fontAlgn="base" latinLnBrk="0" hangingPunct="0">
              <a:lnSpc>
                <a:spcPct val="100000"/>
              </a:lnSpc>
              <a:spcBef>
                <a:spcPct val="0"/>
              </a:spcBef>
              <a:spcAft>
                <a:spcPts val="1200"/>
              </a:spcAft>
              <a:buClrTx/>
              <a:buSzPts val="1600"/>
              <a:buFont typeface="Symbol" panose="05050102010706020507" pitchFamily="18" charset="2"/>
              <a:buChar char="·"/>
              <a:tabLst/>
            </a:pPr>
            <a:r>
              <a:rPr kumimoji="0" lang="en-US" altLang="en-US" sz="2800" b="0" i="0" u="none" strike="noStrike" cap="none" normalizeH="0" baseline="0" dirty="0">
                <a:ln>
                  <a:noFill/>
                </a:ln>
                <a:solidFill>
                  <a:srgbClr val="000000"/>
                </a:solidFill>
                <a:effectLst/>
                <a:latin typeface="Arial" panose="020B0604020202020204" pitchFamily="34" charset="0"/>
              </a:rPr>
              <a:t>Reorganizations</a:t>
            </a:r>
          </a:p>
          <a:p>
            <a:pPr marL="346075" marR="0" lvl="0" indent="-346075" algn="l" defTabSz="914400" rtl="0" eaLnBrk="0" fontAlgn="base" latinLnBrk="0" hangingPunct="0">
              <a:lnSpc>
                <a:spcPct val="100000"/>
              </a:lnSpc>
              <a:spcBef>
                <a:spcPct val="0"/>
              </a:spcBef>
              <a:spcAft>
                <a:spcPts val="400"/>
              </a:spcAft>
              <a:buClrTx/>
              <a:buSzPts val="1600"/>
              <a:buFont typeface="Symbol" panose="05050102010706020507" pitchFamily="18" charset="2"/>
              <a:buChar char="·"/>
              <a:tabLst/>
            </a:pPr>
            <a:r>
              <a:rPr kumimoji="0" lang="en-US" altLang="en-US" sz="2800" b="0" i="0" u="none" strike="noStrike" cap="none" normalizeH="0" baseline="0" dirty="0">
                <a:ln>
                  <a:noFill/>
                </a:ln>
                <a:solidFill>
                  <a:srgbClr val="000000"/>
                </a:solidFill>
                <a:effectLst/>
                <a:latin typeface="Arial" panose="020B0604020202020204" pitchFamily="34" charset="0"/>
              </a:rPr>
              <a:t>Contract Negotiations</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6" name="Rectangle 5"/>
          <p:cNvSpPr/>
          <p:nvPr/>
        </p:nvSpPr>
        <p:spPr>
          <a:xfrm>
            <a:off x="243173" y="134189"/>
            <a:ext cx="8617046" cy="707438"/>
          </a:xfrm>
          <a:prstGeom prst="rect">
            <a:avLst/>
          </a:prstGeom>
        </p:spPr>
        <p:txBody>
          <a:bodyPr wrap="square">
            <a:spAutoFit/>
          </a:bodyPr>
          <a:lstStyle/>
          <a:p>
            <a:pPr algn="ctr">
              <a:lnSpc>
                <a:spcPct val="119000"/>
              </a:lnSpc>
              <a:spcBef>
                <a:spcPts val="600"/>
              </a:spcBef>
              <a:spcAft>
                <a:spcPts val="600"/>
              </a:spcAft>
            </a:pPr>
            <a:r>
              <a:rPr lang="en-US" sz="3600" dirty="0">
                <a:latin typeface="Gill Sans Ultra Bold" panose="020B0A02020104020203" pitchFamily="34" charset="0"/>
                <a:ea typeface="+mj-ea"/>
                <a:cs typeface="+mj-cs"/>
              </a:rPr>
              <a:t>Union as Organizer</a:t>
            </a:r>
          </a:p>
        </p:txBody>
      </p:sp>
      <p:sp>
        <p:nvSpPr>
          <p:cNvPr id="12" name="AutoShape 3"/>
          <p:cNvSpPr>
            <a:spLocks noChangeArrowheads="1"/>
          </p:cNvSpPr>
          <p:nvPr/>
        </p:nvSpPr>
        <p:spPr bwMode="auto">
          <a:xfrm flipH="1">
            <a:off x="5095611" y="788276"/>
            <a:ext cx="3764607" cy="5355017"/>
          </a:xfrm>
          <a:prstGeom prst="rightArrow">
            <a:avLst>
              <a:gd name="adj1" fmla="val 57056"/>
              <a:gd name="adj2" fmla="val 28253"/>
            </a:avLst>
          </a:prstGeom>
          <a:noFill/>
          <a:ln w="57150" algn="in">
            <a:solidFill>
              <a:srgbClr val="000000"/>
            </a:solidFill>
            <a:miter lim="800000"/>
            <a:headEnd/>
            <a:tailEnd/>
          </a:ln>
          <a:effectLst/>
          <a:extLst>
            <a:ext uri="{909E8E84-426E-40DD-AFC4-6F175D3DCCD1}">
              <a14:hiddenFill xmlns:a14="http://schemas.microsoft.com/office/drawing/2010/main">
                <a:solidFill>
                  <a:srgbClr val="FFFFFF"/>
                </a:solidFill>
              </a14:hiddenFill>
            </a:ext>
          </a:extLst>
        </p:spPr>
        <p:txBody>
          <a:bodyPr vert="horz" wrap="square" lIns="36576" tIns="36576" rIns="36576" bIns="36576" numCol="1" anchor="t" anchorCtr="0" compatLnSpc="1">
            <a:prstTxWarp prst="textNoShape">
              <a:avLst/>
            </a:prstTxWarp>
          </a:bodyPr>
          <a:lstStyle/>
          <a:p>
            <a:endParaRPr lang="en-US"/>
          </a:p>
        </p:txBody>
      </p:sp>
      <p:sp>
        <p:nvSpPr>
          <p:cNvPr id="2" name="Rectangle 1"/>
          <p:cNvSpPr/>
          <p:nvPr/>
        </p:nvSpPr>
        <p:spPr>
          <a:xfrm>
            <a:off x="5563136" y="2159876"/>
            <a:ext cx="3297083" cy="2624116"/>
          </a:xfrm>
          <a:prstGeom prst="rect">
            <a:avLst/>
          </a:prstGeom>
        </p:spPr>
        <p:txBody>
          <a:bodyPr wrap="square">
            <a:spAutoFit/>
          </a:bodyPr>
          <a:lstStyle/>
          <a:p>
            <a:pPr algn="ctr">
              <a:spcAft>
                <a:spcPts val="600"/>
              </a:spcAft>
            </a:pPr>
            <a:r>
              <a:rPr lang="en-US" sz="3000" b="1" dirty="0">
                <a:solidFill>
                  <a:srgbClr val="000000"/>
                </a:solidFill>
                <a:latin typeface="Arial" panose="020B0604020202020204" pitchFamily="34" charset="0"/>
                <a:cs typeface="Arial" panose="020B0604020202020204" pitchFamily="34" charset="0"/>
              </a:rPr>
              <a:t>Members</a:t>
            </a:r>
            <a:r>
              <a:rPr lang="en-US" sz="3000" b="1" kern="1400" dirty="0">
                <a:solidFill>
                  <a:srgbClr val="000000"/>
                </a:solidFill>
                <a:latin typeface="Arial" panose="020B0604020202020204" pitchFamily="34" charset="0"/>
                <a:cs typeface="Arial" panose="020B0604020202020204" pitchFamily="34" charset="0"/>
              </a:rPr>
              <a:t> </a:t>
            </a:r>
            <a:r>
              <a:rPr lang="en-US" sz="3000" b="1" dirty="0">
                <a:solidFill>
                  <a:srgbClr val="000000"/>
                </a:solidFill>
                <a:latin typeface="Arial" panose="020B0604020202020204" pitchFamily="34" charset="0"/>
                <a:cs typeface="Arial" panose="020B0604020202020204" pitchFamily="34" charset="0"/>
              </a:rPr>
              <a:t>see the Union as </a:t>
            </a:r>
            <a:r>
              <a:rPr lang="en-US" sz="3000" b="1" i="1" dirty="0">
                <a:solidFill>
                  <a:srgbClr val="000000"/>
                </a:solidFill>
                <a:latin typeface="Arial" panose="020B0604020202020204" pitchFamily="34" charset="0"/>
                <a:cs typeface="Arial" panose="020B0604020202020204" pitchFamily="34" charset="0"/>
              </a:rPr>
              <a:t>their</a:t>
            </a:r>
            <a:r>
              <a:rPr lang="en-US" sz="3000" b="1" dirty="0">
                <a:solidFill>
                  <a:srgbClr val="000000"/>
                </a:solidFill>
                <a:latin typeface="Arial" panose="020B0604020202020204" pitchFamily="34" charset="0"/>
                <a:cs typeface="Arial" panose="020B0604020202020204" pitchFamily="34" charset="0"/>
              </a:rPr>
              <a:t> organization with a Proactive Response</a:t>
            </a:r>
          </a:p>
          <a:p>
            <a:pPr>
              <a:lnSpc>
                <a:spcPct val="119000"/>
              </a:lnSpc>
              <a:spcAft>
                <a:spcPts val="600"/>
              </a:spcAft>
            </a:pPr>
            <a:r>
              <a:rPr lang="en-US" sz="800" kern="1400" dirty="0">
                <a:ln>
                  <a:noFill/>
                </a:ln>
                <a:solidFill>
                  <a:srgbClr val="000000"/>
                </a:solidFill>
                <a:effectLst/>
                <a:latin typeface="Calibri" panose="020F0502020204030204" pitchFamily="34" charset="0"/>
              </a:rPr>
              <a:t> </a:t>
            </a:r>
          </a:p>
        </p:txBody>
      </p:sp>
    </p:spTree>
    <p:extLst>
      <p:ext uri="{BB962C8B-B14F-4D97-AF65-F5344CB8AC3E}">
        <p14:creationId xmlns:p14="http://schemas.microsoft.com/office/powerpoint/2010/main" val="3835353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auto">
          <a:xfrm>
            <a:off x="181444" y="55768"/>
            <a:ext cx="4264432" cy="3583665"/>
          </a:xfrm>
          <a:prstGeom prst="rightArrow">
            <a:avLst>
              <a:gd name="adj1" fmla="val 68727"/>
              <a:gd name="adj2" fmla="val 26360"/>
            </a:avLst>
          </a:prstGeom>
          <a:noFill/>
          <a:ln w="285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p:cNvSpPr txBox="1">
            <a:spLocks noChangeArrowheads="1"/>
          </p:cNvSpPr>
          <p:nvPr/>
        </p:nvSpPr>
        <p:spPr bwMode="auto">
          <a:xfrm>
            <a:off x="437199" y="3775306"/>
            <a:ext cx="3378059" cy="20074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80000"/>
              </a:lnSpc>
              <a:spcBef>
                <a:spcPts val="400"/>
              </a:spcBef>
              <a:spcAft>
                <a:spcPts val="600"/>
              </a:spcAft>
              <a:buClrTx/>
              <a:buSzTx/>
              <a:buFontTx/>
              <a:buNone/>
              <a:tabLst/>
            </a:pPr>
            <a:r>
              <a:rPr kumimoji="0" lang="en-US" altLang="en-US" sz="2800" b="1" i="0" u="none" strike="noStrike" cap="none" normalizeH="0" baseline="0" dirty="0">
                <a:ln>
                  <a:noFill/>
                </a:ln>
                <a:solidFill>
                  <a:srgbClr val="000000"/>
                </a:solidFill>
                <a:effectLst/>
                <a:latin typeface="Arial" panose="020B0604020202020204" pitchFamily="34" charset="0"/>
              </a:rPr>
              <a:t>Employer</a:t>
            </a:r>
          </a:p>
          <a:p>
            <a:pPr marL="346075" marR="0" lvl="0" indent="-346075" algn="l" defTabSz="914400" rtl="0" eaLnBrk="0" fontAlgn="base" latinLnBrk="0" hangingPunct="0">
              <a:lnSpc>
                <a:spcPct val="80000"/>
              </a:lnSpc>
              <a:spcBef>
                <a:spcPct val="0"/>
              </a:spcBef>
              <a:spcAft>
                <a:spcPts val="1200"/>
              </a:spcAft>
              <a:buClrTx/>
              <a:buSzPts val="1600"/>
              <a:buFont typeface="Symbol" panose="05050102010706020507" pitchFamily="18" charset="2"/>
              <a:buChar char="·"/>
              <a:tabLst/>
            </a:pPr>
            <a:r>
              <a:rPr kumimoji="0" lang="en-US" altLang="en-US" sz="2000" b="0" i="0" u="none" strike="noStrike" cap="none" normalizeH="0" baseline="0" dirty="0">
                <a:ln>
                  <a:noFill/>
                </a:ln>
                <a:solidFill>
                  <a:srgbClr val="000000"/>
                </a:solidFill>
                <a:effectLst/>
                <a:latin typeface="Arial" panose="020B0604020202020204" pitchFamily="34" charset="0"/>
              </a:rPr>
              <a:t>Partner in joint training programs</a:t>
            </a:r>
          </a:p>
          <a:p>
            <a:pPr marL="346075" marR="0" lvl="0" indent="-346075" algn="l" defTabSz="914400" rtl="0" eaLnBrk="0" fontAlgn="base" latinLnBrk="0" hangingPunct="0">
              <a:lnSpc>
                <a:spcPct val="80000"/>
              </a:lnSpc>
              <a:spcBef>
                <a:spcPct val="0"/>
              </a:spcBef>
              <a:spcAft>
                <a:spcPts val="1200"/>
              </a:spcAft>
              <a:buClrTx/>
              <a:buSzPts val="1600"/>
              <a:buFont typeface="Symbol" panose="05050102010706020507" pitchFamily="18" charset="2"/>
              <a:buChar char="·"/>
              <a:tabLst/>
            </a:pPr>
            <a:r>
              <a:rPr lang="en-US" altLang="en-US" sz="2000" dirty="0">
                <a:solidFill>
                  <a:srgbClr val="000000"/>
                </a:solidFill>
                <a:latin typeface="Arial" panose="020B0604020202020204" pitchFamily="34" charset="0"/>
              </a:rPr>
              <a:t>Recruitment through union programs</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2" name="Rectangle 1"/>
          <p:cNvSpPr/>
          <p:nvPr/>
        </p:nvSpPr>
        <p:spPr>
          <a:xfrm>
            <a:off x="4639902" y="2672689"/>
            <a:ext cx="3848878" cy="1423788"/>
          </a:xfrm>
          <a:prstGeom prst="rect">
            <a:avLst/>
          </a:prstGeom>
        </p:spPr>
        <p:txBody>
          <a:bodyPr wrap="square">
            <a:spAutoFit/>
          </a:bodyPr>
          <a:lstStyle/>
          <a:p>
            <a:pPr algn="ctr">
              <a:spcAft>
                <a:spcPts val="600"/>
              </a:spcAft>
            </a:pPr>
            <a:r>
              <a:rPr lang="en-US" sz="3600" dirty="0">
                <a:solidFill>
                  <a:prstClr val="black"/>
                </a:solidFill>
                <a:latin typeface="Gill Sans Ultra Bold" panose="020B0A02020104020203" pitchFamily="34" charset="0"/>
              </a:rPr>
              <a:t>Industry Challenges</a:t>
            </a:r>
          </a:p>
          <a:p>
            <a:pPr>
              <a:lnSpc>
                <a:spcPct val="119000"/>
              </a:lnSpc>
              <a:spcAft>
                <a:spcPts val="600"/>
              </a:spcAft>
            </a:pPr>
            <a:r>
              <a:rPr lang="en-US" sz="800" kern="1400" dirty="0">
                <a:ln>
                  <a:noFill/>
                </a:ln>
                <a:solidFill>
                  <a:srgbClr val="000000"/>
                </a:solidFill>
                <a:effectLst/>
                <a:latin typeface="Calibri" panose="020F0502020204030204" pitchFamily="34" charset="0"/>
              </a:rPr>
              <a:t> </a:t>
            </a:r>
          </a:p>
        </p:txBody>
      </p:sp>
      <p:sp>
        <p:nvSpPr>
          <p:cNvPr id="7" name="AutoShape 3"/>
          <p:cNvSpPr>
            <a:spLocks noChangeArrowheads="1"/>
          </p:cNvSpPr>
          <p:nvPr/>
        </p:nvSpPr>
        <p:spPr bwMode="auto">
          <a:xfrm>
            <a:off x="243173" y="3136810"/>
            <a:ext cx="3713972" cy="2955155"/>
          </a:xfrm>
          <a:prstGeom prst="rightArrow">
            <a:avLst>
              <a:gd name="adj1" fmla="val 69826"/>
              <a:gd name="adj2" fmla="val 28253"/>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Rectangle 2"/>
          <p:cNvSpPr/>
          <p:nvPr/>
        </p:nvSpPr>
        <p:spPr>
          <a:xfrm>
            <a:off x="334006" y="775482"/>
            <a:ext cx="3713973" cy="2220929"/>
          </a:xfrm>
          <a:prstGeom prst="rect">
            <a:avLst/>
          </a:prstGeom>
        </p:spPr>
        <p:txBody>
          <a:bodyPr wrap="square">
            <a:spAutoFit/>
          </a:bodyPr>
          <a:lstStyle/>
          <a:p>
            <a:pPr algn="ctr">
              <a:lnSpc>
                <a:spcPct val="119000"/>
              </a:lnSpc>
              <a:spcBef>
                <a:spcPts val="600"/>
              </a:spcBef>
              <a:spcAft>
                <a:spcPts val="600"/>
              </a:spcAft>
            </a:pPr>
            <a:r>
              <a:rPr lang="en-US" sz="2800" b="1" u="sng" kern="1400" dirty="0">
                <a:solidFill>
                  <a:srgbClr val="000000"/>
                </a:solidFill>
                <a:latin typeface="Comic Sans MS" panose="030F0702030302020204" pitchFamily="66" charset="0"/>
              </a:rPr>
              <a:t>Union as Organizer</a:t>
            </a:r>
            <a:endParaRPr lang="en-US" sz="2800" b="1" kern="1400" dirty="0">
              <a:solidFill>
                <a:srgbClr val="000000"/>
              </a:solidFill>
              <a:latin typeface="Calibri" panose="020F0502020204030204" pitchFamily="34" charset="0"/>
            </a:endParaRPr>
          </a:p>
          <a:p>
            <a:pPr marL="346075" indent="-346075" eaLnBrk="0" fontAlgn="base" hangingPunct="0">
              <a:lnSpc>
                <a:spcPct val="80000"/>
              </a:lnSpc>
              <a:spcBef>
                <a:spcPct val="0"/>
              </a:spcBef>
              <a:spcAft>
                <a:spcPts val="1200"/>
              </a:spcAft>
              <a:buSzPts val="1600"/>
              <a:buFont typeface="Symbol" panose="05050102010706020507" pitchFamily="18" charset="2"/>
              <a:buChar char="·"/>
            </a:pPr>
            <a:r>
              <a:rPr lang="en-US" sz="2000" dirty="0">
                <a:solidFill>
                  <a:srgbClr val="000000"/>
                </a:solidFill>
                <a:latin typeface="Arial" panose="020B0604020202020204" pitchFamily="34" charset="0"/>
              </a:rPr>
              <a:t>Members see Union as their organization</a:t>
            </a:r>
          </a:p>
          <a:p>
            <a:pPr marL="346075" indent="-346075" eaLnBrk="0" fontAlgn="base" hangingPunct="0">
              <a:lnSpc>
                <a:spcPct val="80000"/>
              </a:lnSpc>
              <a:spcBef>
                <a:spcPct val="0"/>
              </a:spcBef>
              <a:spcAft>
                <a:spcPts val="1200"/>
              </a:spcAft>
              <a:buSzPts val="1600"/>
              <a:buFont typeface="Symbol" panose="05050102010706020507" pitchFamily="18" charset="2"/>
              <a:buChar char="·"/>
            </a:pPr>
            <a:r>
              <a:rPr lang="en-US" sz="2000" kern="1400" dirty="0">
                <a:solidFill>
                  <a:srgbClr val="000000"/>
                </a:solidFill>
                <a:latin typeface="Arial" panose="020B0604020202020204" pitchFamily="34" charset="0"/>
              </a:rPr>
              <a:t>Members as trainers</a:t>
            </a:r>
          </a:p>
          <a:p>
            <a:pPr marL="346075" indent="-346075" eaLnBrk="0" fontAlgn="base" hangingPunct="0">
              <a:lnSpc>
                <a:spcPct val="80000"/>
              </a:lnSpc>
              <a:spcBef>
                <a:spcPct val="0"/>
              </a:spcBef>
              <a:spcAft>
                <a:spcPts val="1200"/>
              </a:spcAft>
              <a:buSzPts val="1600"/>
              <a:buFont typeface="Symbol" panose="05050102010706020507" pitchFamily="18" charset="2"/>
              <a:buChar char="·"/>
            </a:pPr>
            <a:r>
              <a:rPr lang="en-US" sz="2000" kern="1400" dirty="0">
                <a:solidFill>
                  <a:srgbClr val="000000"/>
                </a:solidFill>
                <a:latin typeface="Arial" panose="020B0604020202020204" pitchFamily="34" charset="0"/>
              </a:rPr>
              <a:t>Members outreach to community</a:t>
            </a:r>
            <a:r>
              <a:rPr lang="en-US" sz="1000" kern="1400" dirty="0">
                <a:solidFill>
                  <a:srgbClr val="000000"/>
                </a:solidFill>
                <a:latin typeface="Calibri" panose="020F0502020204030204" pitchFamily="34" charset="0"/>
              </a:rPr>
              <a:t> </a:t>
            </a:r>
            <a:endParaRPr lang="en-US" sz="1000" kern="1400" dirty="0">
              <a:ln>
                <a:noFill/>
              </a:ln>
              <a:solidFill>
                <a:srgbClr val="000000"/>
              </a:solidFill>
              <a:effectLst/>
              <a:latin typeface="Calibri" panose="020F0502020204030204" pitchFamily="34" charset="0"/>
            </a:endParaRPr>
          </a:p>
        </p:txBody>
      </p:sp>
      <p:sp>
        <p:nvSpPr>
          <p:cNvPr id="8" name="AutoShape 2"/>
          <p:cNvSpPr>
            <a:spLocks noChangeArrowheads="1"/>
          </p:cNvSpPr>
          <p:nvPr/>
        </p:nvSpPr>
        <p:spPr bwMode="auto">
          <a:xfrm rot="10800000">
            <a:off x="3815258" y="2471228"/>
            <a:ext cx="4673522" cy="1807074"/>
          </a:xfrm>
          <a:prstGeom prst="homePlate">
            <a:avLst>
              <a:gd name="adj" fmla="val 38537"/>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Rectangle 8"/>
          <p:cNvSpPr/>
          <p:nvPr/>
        </p:nvSpPr>
        <p:spPr>
          <a:xfrm>
            <a:off x="3925619" y="74442"/>
            <a:ext cx="5108025" cy="1850315"/>
          </a:xfrm>
          <a:prstGeom prst="rect">
            <a:avLst/>
          </a:prstGeom>
        </p:spPr>
        <p:txBody>
          <a:bodyPr wrap="square">
            <a:spAutoFit/>
          </a:bodyPr>
          <a:lstStyle/>
          <a:p>
            <a:pPr lvl="0" algn="ctr">
              <a:lnSpc>
                <a:spcPct val="119000"/>
              </a:lnSpc>
              <a:spcBef>
                <a:spcPts val="600"/>
              </a:spcBef>
              <a:spcAft>
                <a:spcPts val="600"/>
              </a:spcAft>
            </a:pPr>
            <a:r>
              <a:rPr lang="en-US" sz="3200" dirty="0">
                <a:solidFill>
                  <a:prstClr val="black"/>
                </a:solidFill>
                <a:latin typeface="Gill Sans Ultra Bold" panose="020B0A02020104020203" pitchFamily="34" charset="0"/>
              </a:rPr>
              <a:t>Labor Management Training Programs address</a:t>
            </a:r>
          </a:p>
        </p:txBody>
      </p:sp>
      <p:pic>
        <p:nvPicPr>
          <p:cNvPr id="10" name="Picture 9"/>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565136" y="4415380"/>
            <a:ext cx="1581481" cy="1528388"/>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056701" y="4415380"/>
            <a:ext cx="1507640" cy="1528388"/>
          </a:xfrm>
          <a:prstGeom prst="rect">
            <a:avLst/>
          </a:prstGeom>
        </p:spPr>
      </p:pic>
    </p:spTree>
    <p:extLst>
      <p:ext uri="{BB962C8B-B14F-4D97-AF65-F5344CB8AC3E}">
        <p14:creationId xmlns:p14="http://schemas.microsoft.com/office/powerpoint/2010/main" val="2452624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7" grpId="0" animBg="1"/>
      <p:bldP spid="8" grpId="0" animBg="1"/>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275" y="157653"/>
            <a:ext cx="7567447" cy="1490233"/>
          </a:xfrm>
          <a:solidFill>
            <a:schemeClr val="bg1"/>
          </a:solidFill>
          <a:ln>
            <a:solidFill>
              <a:schemeClr val="tx1"/>
            </a:solidFill>
          </a:ln>
          <a:effectLst>
            <a:outerShdw dist="190500" dir="8100000" algn="tr" rotWithShape="0">
              <a:prstClr val="black">
                <a:alpha val="53000"/>
              </a:prstClr>
            </a:outerShdw>
          </a:effectLst>
        </p:spPr>
        <p:txBody>
          <a:bodyPr>
            <a:noAutofit/>
          </a:bodyPr>
          <a:lstStyle/>
          <a:p>
            <a:pPr marL="2174875">
              <a:lnSpc>
                <a:spcPct val="100000"/>
              </a:lnSpc>
              <a:spcBef>
                <a:spcPts val="0"/>
              </a:spcBef>
            </a:pPr>
            <a:r>
              <a:rPr lang="en-US" sz="4000" dirty="0">
                <a:latin typeface="Gill Sans Ultra Bold" panose="020B0A02020104020203" pitchFamily="34" charset="0"/>
              </a:rPr>
              <a:t>You can make a difference</a:t>
            </a:r>
          </a:p>
        </p:txBody>
      </p:sp>
      <p:pic>
        <p:nvPicPr>
          <p:cNvPr id="6" name="Content Placeholder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986701" y="2016125"/>
            <a:ext cx="5484924" cy="3449638"/>
          </a:xfrm>
        </p:spPr>
      </p:pic>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00978" y="216028"/>
            <a:ext cx="1431858" cy="1431858"/>
          </a:xfrm>
          <a:prstGeom prst="rect">
            <a:avLst/>
          </a:prstGeom>
        </p:spPr>
      </p:pic>
    </p:spTree>
    <p:extLst>
      <p:ext uri="{BB962C8B-B14F-4D97-AF65-F5344CB8AC3E}">
        <p14:creationId xmlns:p14="http://schemas.microsoft.com/office/powerpoint/2010/main" val="3439402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78372" y="0"/>
            <a:ext cx="8423283" cy="1286196"/>
          </a:xfrm>
        </p:spPr>
        <p:txBody>
          <a:bodyPr>
            <a:normAutofit/>
          </a:bodyPr>
          <a:lstStyle/>
          <a:p>
            <a:r>
              <a:rPr lang="en-US" sz="4400" dirty="0">
                <a:latin typeface="Gill Sans Ultra Bold" panose="020B0A02020104020203" pitchFamily="34" charset="0"/>
              </a:rPr>
              <a:t>Youth programs</a:t>
            </a:r>
          </a:p>
        </p:txBody>
      </p:sp>
      <p:pic>
        <p:nvPicPr>
          <p:cNvPr id="4" name="Content Placeholder 5"/>
          <p:cNvPicPr>
            <a:picLocks noGrp="1" noChangeAspect="1"/>
          </p:cNvPicPr>
          <p:nvPr>
            <p:ph idx="1"/>
          </p:nvPr>
        </p:nvPicPr>
        <p:blipFill>
          <a:blip r:embed="rId3" cstate="screen">
            <a:extLst>
              <a:ext uri="{28A0092B-C50C-407E-A947-70E740481C1C}">
                <a14:useLocalDpi xmlns:a14="http://schemas.microsoft.com/office/drawing/2010/main"/>
              </a:ext>
            </a:extLst>
          </a:blip>
          <a:stretch>
            <a:fillRect/>
          </a:stretch>
        </p:blipFill>
        <p:spPr>
          <a:xfrm>
            <a:off x="378372" y="3242473"/>
            <a:ext cx="3675993" cy="2756994"/>
          </a:xfrm>
        </p:spPr>
      </p:pic>
      <p:pic>
        <p:nvPicPr>
          <p:cNvPr id="5" name="Picture 4"/>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053958" y="650353"/>
            <a:ext cx="2747697" cy="2874376"/>
          </a:xfrm>
          <a:prstGeom prst="rect">
            <a:avLst/>
          </a:prstGeom>
        </p:spPr>
      </p:pic>
      <p:pic>
        <p:nvPicPr>
          <p:cNvPr id="9" name="Picture 8"/>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378372" y="650352"/>
            <a:ext cx="5675586" cy="2874376"/>
          </a:xfrm>
          <a:prstGeom prst="rect">
            <a:avLst/>
          </a:prstGeom>
        </p:spPr>
      </p:pic>
      <p:sp>
        <p:nvSpPr>
          <p:cNvPr id="7" name="Title 1"/>
          <p:cNvSpPr txBox="1">
            <a:spLocks/>
          </p:cNvSpPr>
          <p:nvPr/>
        </p:nvSpPr>
        <p:spPr>
          <a:xfrm>
            <a:off x="4054365" y="3475900"/>
            <a:ext cx="4900449" cy="274625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4400" dirty="0">
                <a:latin typeface="Gill Sans Ultra Bold" panose="020B0A02020104020203" pitchFamily="34" charset="0"/>
              </a:rPr>
              <a:t>Build Unionism in the community</a:t>
            </a:r>
          </a:p>
        </p:txBody>
      </p:sp>
    </p:spTree>
    <p:extLst>
      <p:ext uri="{BB962C8B-B14F-4D97-AF65-F5344CB8AC3E}">
        <p14:creationId xmlns:p14="http://schemas.microsoft.com/office/powerpoint/2010/main" val="3491683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42"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barn(outHorizontal)">
                                      <p:cBhvr>
                                        <p:cTn id="2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689</TotalTime>
  <Words>507</Words>
  <Application>Microsoft Office PowerPoint</Application>
  <PresentationFormat>On-screen Show (4:3)</PresentationFormat>
  <Paragraphs>95</Paragraphs>
  <Slides>13</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Arial Black</vt:lpstr>
      <vt:lpstr>Calibri</vt:lpstr>
      <vt:lpstr>Comic Sans MS</vt:lpstr>
      <vt:lpstr>Eras Bold ITC</vt:lpstr>
      <vt:lpstr>Gill Sans MT</vt:lpstr>
      <vt:lpstr>Gill Sans Ultra Bold</vt:lpstr>
      <vt:lpstr>Symbol</vt:lpstr>
      <vt:lpstr>Times New Roman</vt:lpstr>
      <vt:lpstr>Gallery</vt:lpstr>
      <vt:lpstr>skill training Programs: Build Union Strength and the labor movement</vt:lpstr>
      <vt:lpstr>PowerPoint Presentation</vt:lpstr>
      <vt:lpstr>PowerPoint Presentation</vt:lpstr>
      <vt:lpstr>PowerPoint Presentation</vt:lpstr>
      <vt:lpstr>PowerPoint Presentation</vt:lpstr>
      <vt:lpstr>PowerPoint Presentation</vt:lpstr>
      <vt:lpstr>PowerPoint Presentation</vt:lpstr>
      <vt:lpstr>You can make a difference</vt:lpstr>
      <vt:lpstr>Youth programs</vt:lpstr>
      <vt:lpstr>PowerPoint Presentation</vt:lpstr>
      <vt:lpstr>PowerPoint Presentation</vt:lpstr>
      <vt:lpstr>Shared Vision</vt:lpstr>
      <vt:lpstr>What You Do Counts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 the Pitch for Understanding Common Issues &amp; Working Together for Solutions</dc:title>
  <dc:creator>Stuart Bass</dc:creator>
  <cp:lastModifiedBy>David Groves</cp:lastModifiedBy>
  <cp:revision>70</cp:revision>
  <dcterms:created xsi:type="dcterms:W3CDTF">2016-07-08T15:13:01Z</dcterms:created>
  <dcterms:modified xsi:type="dcterms:W3CDTF">2019-04-22T16:39:14Z</dcterms:modified>
</cp:coreProperties>
</file>