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13"/>
  </p:notesMasterIdLst>
  <p:sldIdLst>
    <p:sldId id="303" r:id="rId2"/>
    <p:sldId id="265" r:id="rId3"/>
    <p:sldId id="313" r:id="rId4"/>
    <p:sldId id="272" r:id="rId5"/>
    <p:sldId id="309" r:id="rId6"/>
    <p:sldId id="316" r:id="rId7"/>
    <p:sldId id="317" r:id="rId8"/>
    <p:sldId id="318" r:id="rId9"/>
    <p:sldId id="319" r:id="rId10"/>
    <p:sldId id="320" r:id="rId11"/>
    <p:sldId id="31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31F"/>
    <a:srgbClr val="009345"/>
    <a:srgbClr val="FFFFFF"/>
    <a:srgbClr val="FFC000"/>
    <a:srgbClr val="D3145A"/>
    <a:srgbClr val="29AAE3"/>
    <a:srgbClr val="2E3192"/>
    <a:srgbClr val="DD2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77895" autoAdjust="0"/>
  </p:normalViewPr>
  <p:slideViewPr>
    <p:cSldViewPr snapToGrid="0">
      <p:cViewPr>
        <p:scale>
          <a:sx n="50" d="100"/>
          <a:sy n="50" d="100"/>
        </p:scale>
        <p:origin x="-149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4699-3EA5-48B8-A282-1E84B6C24E6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1B0A-0096-4296-8438-177F43E14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7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1B0A-0096-4296-8438-177F43E14F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3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Workforce Intermediary Business Model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1B0A-0096-4296-8438-177F43E14F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3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1B0A-0096-4296-8438-177F43E14F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7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1B0A-0096-4296-8438-177F43E14F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1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4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8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81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9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21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82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62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9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6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4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8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5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1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4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2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6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B44CE-C686-4677-9288-55220CCEBD50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4B7089-067C-4738-9478-5A32B8A09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7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540933"/>
            <a:ext cx="7766936" cy="25099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Funding &amp; Sustaining</a:t>
            </a:r>
            <a:br>
              <a:rPr lang="en-US" dirty="0" smtClean="0"/>
            </a:br>
            <a:r>
              <a:rPr lang="en-US" dirty="0" smtClean="0"/>
              <a:t>Workforce Intermediary Organizations</a:t>
            </a:r>
            <a:br>
              <a:rPr lang="en-US" dirty="0" smtClean="0"/>
            </a:br>
            <a:r>
              <a:rPr lang="en-US" sz="1800" dirty="0" smtClean="0"/>
              <a:t>April 23, 2019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Washington State Labor Council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&amp; AUDITING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9701"/>
            <a:ext cx="8596668" cy="46316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Fiscal Framework</a:t>
            </a:r>
          </a:p>
          <a:p>
            <a:pPr lvl="1"/>
            <a:r>
              <a:rPr lang="en-US" sz="2000" dirty="0" smtClean="0"/>
              <a:t>HR, Insurance, Accounting, &amp; Data</a:t>
            </a:r>
          </a:p>
          <a:p>
            <a:r>
              <a:rPr lang="en-US" sz="2000" dirty="0" smtClean="0"/>
              <a:t>Audit &amp; Monitoring</a:t>
            </a:r>
          </a:p>
          <a:p>
            <a:pPr lvl="1"/>
            <a:r>
              <a:rPr lang="en-US" sz="2000" dirty="0" smtClean="0"/>
              <a:t>Management</a:t>
            </a:r>
          </a:p>
          <a:p>
            <a:pPr lvl="1"/>
            <a:r>
              <a:rPr lang="en-US" sz="2000" dirty="0" smtClean="0"/>
              <a:t>Accountability &amp; </a:t>
            </a:r>
            <a:r>
              <a:rPr lang="en-US" sz="2000" dirty="0" err="1" smtClean="0"/>
              <a:t>Transparemcy</a:t>
            </a:r>
            <a:endParaRPr lang="en-US" sz="2000" dirty="0" smtClean="0"/>
          </a:p>
          <a:p>
            <a:pPr lvl="1"/>
            <a:r>
              <a:rPr lang="en-US" sz="2000" dirty="0" err="1" smtClean="0"/>
              <a:t>Conitnuouos</a:t>
            </a:r>
            <a:r>
              <a:rPr lang="en-US" sz="2000" dirty="0" smtClean="0"/>
              <a:t> Funding</a:t>
            </a:r>
          </a:p>
          <a:p>
            <a:pPr lvl="1"/>
            <a:r>
              <a:rPr lang="en-US" sz="2000" dirty="0" smtClean="0"/>
              <a:t>Politics</a:t>
            </a:r>
          </a:p>
          <a:p>
            <a:r>
              <a:rPr lang="en-US" sz="2000" dirty="0" smtClean="0"/>
              <a:t>Grant &amp; Fund Reporting </a:t>
            </a:r>
          </a:p>
          <a:p>
            <a:pPr lvl="1"/>
            <a:r>
              <a:rPr lang="en-US" sz="2000" dirty="0" smtClean="0"/>
              <a:t>$$ &amp; ##</a:t>
            </a:r>
          </a:p>
        </p:txBody>
      </p:sp>
    </p:spTree>
    <p:extLst>
      <p:ext uri="{BB962C8B-B14F-4D97-AF65-F5344CB8AC3E}">
        <p14:creationId xmlns:p14="http://schemas.microsoft.com/office/powerpoint/2010/main" val="279002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sz="2400" b="1" i="1" dirty="0" smtClean="0"/>
              <a:t>Mark Kessenich</a:t>
            </a:r>
            <a:r>
              <a:rPr lang="en-US" sz="2400" b="1" i="1" dirty="0" smtClean="0"/>
              <a:t>, </a:t>
            </a:r>
            <a:r>
              <a:rPr lang="en-US" sz="2400" b="1" i="1" dirty="0" smtClean="0"/>
              <a:t>WRTP/BIG STEP</a:t>
            </a:r>
          </a:p>
          <a:p>
            <a:pPr algn="ctr"/>
            <a:r>
              <a:rPr lang="en-US" sz="2400" dirty="0" smtClean="0"/>
              <a:t>mkessenich@wrtp.org</a:t>
            </a:r>
            <a:endParaRPr lang="en-US" sz="2400" dirty="0" smtClean="0"/>
          </a:p>
          <a:p>
            <a:pPr algn="ctr"/>
            <a:r>
              <a:rPr lang="en-US" sz="2400" dirty="0" smtClean="0"/>
              <a:t>414-801-9242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9945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0AE98E-1B4F-40B7-ABD2-4DB6D08E539B}"/>
              </a:ext>
            </a:extLst>
          </p:cNvPr>
          <p:cNvSpPr txBox="1"/>
          <p:nvPr/>
        </p:nvSpPr>
        <p:spPr>
          <a:xfrm>
            <a:off x="-17362" y="-117770"/>
            <a:ext cx="12192000" cy="6999504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bg1">
                  <a:lumMod val="85000"/>
                </a:schemeClr>
              </a:gs>
              <a:gs pos="28342">
                <a:schemeClr val="bg1">
                  <a:lumMod val="85000"/>
                </a:schemeClr>
              </a:gs>
              <a:gs pos="83000">
                <a:schemeClr val="bg1">
                  <a:lumMod val="85000"/>
                </a:schemeClr>
              </a:gs>
              <a:gs pos="90259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EAFF60-D08E-4336-AED0-C4791786E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59" y="744480"/>
            <a:ext cx="5346409" cy="539784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BD6CE51-BC72-412D-AC1E-CA52ED8F124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33600" y="1717675"/>
            <a:ext cx="10058400" cy="1604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LED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WORKER CENTERED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COMMUNITY FOCUSED</a:t>
            </a: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68A55B76-2EF0-4FAD-B6A1-551144761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3" y="307914"/>
            <a:ext cx="5833704" cy="1091687"/>
          </a:xfrm>
          <a:prstGeom prst="rect">
            <a:avLst/>
          </a:prstGeom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0395EC60-406B-489E-BF72-3852881BD3D0}"/>
              </a:ext>
            </a:extLst>
          </p:cNvPr>
          <p:cNvSpPr/>
          <p:nvPr/>
        </p:nvSpPr>
        <p:spPr>
          <a:xfrm>
            <a:off x="10688531" y="5131778"/>
            <a:ext cx="374514" cy="3691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xmlns="" id="{3035C9C8-3ECB-4218-BEF3-8B4D742E51A4}"/>
              </a:ext>
            </a:extLst>
          </p:cNvPr>
          <p:cNvSpPr/>
          <p:nvPr/>
        </p:nvSpPr>
        <p:spPr>
          <a:xfrm>
            <a:off x="11462617" y="5506879"/>
            <a:ext cx="374514" cy="3691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E8420DCF-4BDC-4BC2-A837-594C8358B1A7}"/>
              </a:ext>
            </a:extLst>
          </p:cNvPr>
          <p:cNvSpPr/>
          <p:nvPr/>
        </p:nvSpPr>
        <p:spPr>
          <a:xfrm>
            <a:off x="8897865" y="3510858"/>
            <a:ext cx="374514" cy="3691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7796E4F0-CB0F-4EE2-898B-B70D1C4A0F12}"/>
              </a:ext>
            </a:extLst>
          </p:cNvPr>
          <p:cNvSpPr/>
          <p:nvPr/>
        </p:nvSpPr>
        <p:spPr>
          <a:xfrm>
            <a:off x="11395649" y="5131778"/>
            <a:ext cx="374514" cy="3691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0D743A4C-F7A0-4EC9-81F9-B3D118D6A14E}"/>
              </a:ext>
            </a:extLst>
          </p:cNvPr>
          <p:cNvSpPr txBox="1">
            <a:spLocks/>
          </p:cNvSpPr>
          <p:nvPr/>
        </p:nvSpPr>
        <p:spPr>
          <a:xfrm>
            <a:off x="9651563" y="502755"/>
            <a:ext cx="2198073" cy="2033220"/>
          </a:xfrm>
          <a:prstGeom prst="roundRect">
            <a:avLst>
              <a:gd name="adj" fmla="val 2511"/>
            </a:avLst>
          </a:prstGeom>
          <a:solidFill>
            <a:schemeClr val="bg1">
              <a:alpha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8" lvl="1" indent="0">
              <a:lnSpc>
                <a:spcPct val="100000"/>
              </a:lnSpc>
              <a:buNone/>
            </a:pPr>
            <a:r>
              <a:rPr lang="en-US" sz="2000" dirty="0"/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</a:p>
          <a:p>
            <a:pPr marL="635508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 Cities </a:t>
            </a:r>
          </a:p>
          <a:p>
            <a:pPr marL="635508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Milwaukee </a:t>
            </a:r>
          </a:p>
          <a:p>
            <a:pPr marL="635508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Racine </a:t>
            </a:r>
          </a:p>
          <a:p>
            <a:pPr marL="635508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Madison</a:t>
            </a:r>
          </a:p>
        </p:txBody>
      </p:sp>
      <p:pic>
        <p:nvPicPr>
          <p:cNvPr id="3" name="Picture 2" descr="A person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8D0311BF-6A18-4B50-8B2E-1986300A7F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97" y="3558728"/>
            <a:ext cx="5422758" cy="2349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3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WRTP / BIG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8418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501(c)3 – Non-profit Corporation </a:t>
            </a:r>
            <a:r>
              <a:rPr lang="en-US" dirty="0" smtClean="0"/>
              <a:t>WI</a:t>
            </a:r>
          </a:p>
          <a:p>
            <a:r>
              <a:rPr lang="en-US" dirty="0" smtClean="0"/>
              <a:t>Board Composition</a:t>
            </a:r>
          </a:p>
          <a:p>
            <a:pPr lvl="1"/>
            <a:r>
              <a:rPr lang="en-US" dirty="0" smtClean="0"/>
              <a:t>10 Labor </a:t>
            </a:r>
          </a:p>
          <a:p>
            <a:pPr lvl="1"/>
            <a:r>
              <a:rPr lang="en-US" dirty="0" smtClean="0"/>
              <a:t>10 Business </a:t>
            </a:r>
            <a:endParaRPr lang="en-US" dirty="0"/>
          </a:p>
          <a:p>
            <a:r>
              <a:rPr lang="en-US" dirty="0"/>
              <a:t>Operating Locations</a:t>
            </a:r>
          </a:p>
          <a:p>
            <a:pPr lvl="1"/>
            <a:r>
              <a:rPr lang="en-US" dirty="0" smtClean="0"/>
              <a:t>Milwaukee</a:t>
            </a:r>
          </a:p>
          <a:p>
            <a:pPr lvl="1"/>
            <a:r>
              <a:rPr lang="en-US" dirty="0" smtClean="0"/>
              <a:t>SC </a:t>
            </a:r>
            <a:r>
              <a:rPr lang="en-US" dirty="0"/>
              <a:t>WI &amp; SE WI</a:t>
            </a:r>
          </a:p>
          <a:p>
            <a:pPr lvl="1"/>
            <a:r>
              <a:rPr lang="en-US" dirty="0"/>
              <a:t>Minnesota Regional Training Partnership</a:t>
            </a:r>
          </a:p>
          <a:p>
            <a:r>
              <a:rPr lang="en-US" dirty="0"/>
              <a:t>Annual Operating Revenue </a:t>
            </a:r>
          </a:p>
          <a:p>
            <a:pPr lvl="1"/>
            <a:r>
              <a:rPr lang="en-US" dirty="0"/>
              <a:t>2017 $3.8 million</a:t>
            </a:r>
          </a:p>
          <a:p>
            <a:pPr lvl="1"/>
            <a:r>
              <a:rPr lang="en-US" dirty="0"/>
              <a:t>60 grant sources and contracts </a:t>
            </a:r>
          </a:p>
          <a:p>
            <a:pPr lvl="1"/>
            <a:r>
              <a:rPr lang="en-US" dirty="0"/>
              <a:t>Largest </a:t>
            </a:r>
            <a:r>
              <a:rPr lang="en-US" dirty="0" smtClean="0"/>
              <a:t>sources Construction </a:t>
            </a:r>
            <a:r>
              <a:rPr lang="en-US" dirty="0"/>
              <a:t>Industry Contribution </a:t>
            </a:r>
            <a:r>
              <a:rPr lang="en-US" dirty="0" smtClean="0"/>
              <a:t>&amp; State / </a:t>
            </a:r>
            <a:r>
              <a:rPr lang="en-US" dirty="0"/>
              <a:t>Federal DOL funds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BDD5E4-5311-442A-96DA-763FC0756D6F}"/>
              </a:ext>
            </a:extLst>
          </p:cNvPr>
          <p:cNvSpPr txBox="1"/>
          <p:nvPr/>
        </p:nvSpPr>
        <p:spPr>
          <a:xfrm>
            <a:off x="0" y="10896"/>
            <a:ext cx="12192000" cy="6999504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bg1">
                  <a:lumMod val="85000"/>
                </a:schemeClr>
              </a:gs>
              <a:gs pos="28342">
                <a:schemeClr val="bg1">
                  <a:lumMod val="85000"/>
                </a:schemeClr>
              </a:gs>
              <a:gs pos="83000">
                <a:schemeClr val="bg1">
                  <a:lumMod val="85000"/>
                </a:schemeClr>
              </a:gs>
              <a:gs pos="90259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0C6B28-0FFD-4E52-BDF9-42B27150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" y="-5334"/>
            <a:ext cx="7592291" cy="19721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INTERMEDIARY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A3E35C4D-0691-4569-8AF3-518E413EA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1" y="1812880"/>
            <a:ext cx="6962774" cy="50249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marL="0" indent="0" algn="ctr">
              <a:buNone/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Road Employers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Partners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385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3346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6D29351C-2B96-4964-86E9-F5DB3B00D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3" y="307914"/>
            <a:ext cx="4565518" cy="854365"/>
          </a:xfrm>
          <a:prstGeom prst="rect">
            <a:avLst/>
          </a:prstGeom>
        </p:spPr>
      </p:pic>
      <p:pic>
        <p:nvPicPr>
          <p:cNvPr id="12" name="Content Placeholder 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148FC59-6826-4107-BCF0-64AE98B153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r="7667" b="7778"/>
          <a:stretch/>
        </p:blipFill>
        <p:spPr>
          <a:xfrm>
            <a:off x="7279309" y="357265"/>
            <a:ext cx="4635591" cy="6324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4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3771"/>
            <a:ext cx="9601200" cy="358140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Convene Industry Leadership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Labor, Business, Industry Associations, &amp; JAC/JATC’s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Needs Assessment &amp; Industry Employment Data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Working with employers and labor to understand real needs and demand- NOT LMI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Develop and Align Public &amp; Private Funding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Foundations, Local/State/National Grants, Industry Funds</a:t>
            </a:r>
          </a:p>
          <a:p>
            <a:pPr marL="530352" lvl="1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50687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Coordinate broad partnership with community, public, and private organizations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Coalition Building to address local employment issues and public policy impacting workers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Program Functions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Design and implement demand driven workforce development solutions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Data &amp; Impact Performance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Communication and success stories that demonstrate value and impact public investments and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5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&amp;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0651"/>
            <a:ext cx="8596668" cy="4650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Developing and utilization of resources is a full cycle process that is on-going and ever present.  Who are your investors ? What do they want?</a:t>
            </a:r>
          </a:p>
          <a:p>
            <a:endParaRPr lang="en-US" sz="2000" dirty="0"/>
          </a:p>
          <a:p>
            <a:r>
              <a:rPr lang="en-US" sz="2000" dirty="0" smtClean="0"/>
              <a:t>Fund Development</a:t>
            </a:r>
          </a:p>
          <a:p>
            <a:endParaRPr lang="en-US" sz="2000" dirty="0" smtClean="0"/>
          </a:p>
          <a:p>
            <a:r>
              <a:rPr lang="en-US" sz="2000" dirty="0" smtClean="0"/>
              <a:t>Operating Funds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Reporting &amp; Auditing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Rinse &amp; Repeat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4789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MISSION</a:t>
            </a:r>
          </a:p>
          <a:p>
            <a:r>
              <a:rPr lang="en-US" sz="2000" dirty="0" smtClean="0"/>
              <a:t>LEADERSHIP</a:t>
            </a:r>
          </a:p>
          <a:p>
            <a:r>
              <a:rPr lang="en-US" sz="2000" dirty="0" smtClean="0"/>
              <a:t>PITCH</a:t>
            </a:r>
          </a:p>
          <a:p>
            <a:r>
              <a:rPr lang="en-US" sz="2000" dirty="0" smtClean="0"/>
              <a:t>SCALE &amp; </a:t>
            </a:r>
            <a:r>
              <a:rPr lang="en-US" sz="2000" dirty="0" smtClean="0"/>
              <a:t>WORKLOAD</a:t>
            </a:r>
            <a:endParaRPr lang="en-US" sz="2000" dirty="0" smtClean="0"/>
          </a:p>
          <a:p>
            <a:r>
              <a:rPr lang="en-US" sz="2000" dirty="0" smtClean="0"/>
              <a:t>IDENTIFICATION OF FUNDING</a:t>
            </a:r>
          </a:p>
          <a:p>
            <a:r>
              <a:rPr lang="en-US" sz="2000" dirty="0" smtClean="0"/>
              <a:t>FUNDING STRATEGY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987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8761"/>
            <a:ext cx="8596668" cy="4532602"/>
          </a:xfrm>
        </p:spPr>
        <p:txBody>
          <a:bodyPr/>
          <a:lstStyle/>
          <a:p>
            <a:r>
              <a:rPr lang="en-US" sz="2000" dirty="0" smtClean="0"/>
              <a:t>Public, Private, &amp; Industry</a:t>
            </a:r>
          </a:p>
          <a:p>
            <a:r>
              <a:rPr lang="en-US" sz="2000" dirty="0" smtClean="0"/>
              <a:t>Funding Diversity = Stabilization</a:t>
            </a:r>
          </a:p>
          <a:p>
            <a:r>
              <a:rPr lang="en-US" sz="2000" dirty="0" smtClean="0"/>
              <a:t>Methodology</a:t>
            </a:r>
          </a:p>
          <a:p>
            <a:pPr lvl="1"/>
            <a:r>
              <a:rPr lang="en-US" sz="2000" dirty="0" smtClean="0"/>
              <a:t>Cost Allocation. Fee for Service, Unit Cost</a:t>
            </a:r>
          </a:p>
          <a:p>
            <a:r>
              <a:rPr lang="en-US" sz="2000" dirty="0" smtClean="0"/>
              <a:t>Alignment &amp; Braided Funding</a:t>
            </a:r>
          </a:p>
          <a:p>
            <a:pPr lvl="1"/>
            <a:r>
              <a:rPr lang="en-US" sz="2000" dirty="0" smtClean="0"/>
              <a:t>Staff – Program &amp; Field</a:t>
            </a:r>
          </a:p>
          <a:p>
            <a:pPr lvl="1"/>
            <a:r>
              <a:rPr lang="en-US" sz="2000" dirty="0" smtClean="0"/>
              <a:t>Program Services</a:t>
            </a:r>
          </a:p>
          <a:p>
            <a:pPr lvl="1"/>
            <a:r>
              <a:rPr lang="en-US" sz="2000" dirty="0" smtClean="0"/>
              <a:t>Training Related &amp; Support Services</a:t>
            </a:r>
          </a:p>
          <a:p>
            <a:pPr lvl="1"/>
            <a:r>
              <a:rPr lang="en-US" sz="2000" dirty="0" smtClean="0"/>
              <a:t>Administration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202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2119</TotalTime>
  <Words>328</Words>
  <Application>Microsoft Office PowerPoint</Application>
  <PresentationFormat>Custom</PresentationFormat>
  <Paragraphs>103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Funding &amp; Sustaining Workforce Intermediary Organizations April 23, 2019</vt:lpstr>
      <vt:lpstr>PowerPoint Presentation</vt:lpstr>
      <vt:lpstr>WRTP / BIG STEP</vt:lpstr>
      <vt:lpstr> WORKFORCE INTERMEDIARY </vt:lpstr>
      <vt:lpstr>Intermediary Functions</vt:lpstr>
      <vt:lpstr>Intermediary Functions</vt:lpstr>
      <vt:lpstr>FUNDING &amp; SUSTAINABILITY</vt:lpstr>
      <vt:lpstr>FUND DEVELOPMENT</vt:lpstr>
      <vt:lpstr>OPERATIONALIZATION </vt:lpstr>
      <vt:lpstr>REPORTING &amp; AUDITING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[WRTP pic]</dc:title>
  <dc:creator>Jenny Riggenbach</dc:creator>
  <cp:lastModifiedBy>Mark Kessenich</cp:lastModifiedBy>
  <cp:revision>115</cp:revision>
  <dcterms:created xsi:type="dcterms:W3CDTF">2018-04-25T02:13:04Z</dcterms:created>
  <dcterms:modified xsi:type="dcterms:W3CDTF">2019-04-24T03:51:12Z</dcterms:modified>
</cp:coreProperties>
</file>