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4" r:id="rId7"/>
    <p:sldId id="265" r:id="rId8"/>
    <p:sldId id="262" r:id="rId9"/>
  </p:sldIdLst>
  <p:sldSz cx="9144000" cy="5143500" type="screen16x9"/>
  <p:notesSz cx="6858000" cy="9144000"/>
  <p:embeddedFontLst>
    <p:embeddedFont>
      <p:font typeface="Zilla Slab" panose="020B0604020202020204" charset="0"/>
      <p:regular r:id="rId11"/>
      <p:bold r:id="rId12"/>
      <p: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42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3e539266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3e539266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2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3e539266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3e539266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3e539266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3e539266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3e539266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3e539266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3e539266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3e539266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846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3e539266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3e539266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921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3e539266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3e539266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2374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595905" y="1089673"/>
            <a:ext cx="6408497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30E62"/>
                </a:solidFill>
                <a:latin typeface="Zilla Slab"/>
                <a:ea typeface="Zilla Slab"/>
                <a:cs typeface="Zilla Slab"/>
                <a:sym typeface="Zilla Slab"/>
              </a:rPr>
              <a:t>New </a:t>
            </a:r>
            <a:r>
              <a:rPr lang="en-US" sz="2800" b="1" dirty="0">
                <a:solidFill>
                  <a:srgbClr val="030E62"/>
                </a:solidFill>
                <a:latin typeface="Zilla Slab"/>
                <a:ea typeface="Zilla Slab"/>
                <a:cs typeface="Zilla Slab"/>
                <a:sym typeface="Zilla Slab"/>
              </a:rPr>
              <a:t>Resources for Union Members &amp;</a:t>
            </a:r>
            <a:r>
              <a:rPr lang="en-US" sz="2800" b="1" dirty="0" smtClean="0">
                <a:solidFill>
                  <a:srgbClr val="030E62"/>
                </a:solidFill>
                <a:latin typeface="Zilla Slab"/>
                <a:ea typeface="Zilla Slab"/>
                <a:cs typeface="Zilla Slab"/>
                <a:sym typeface="Zilla Slab"/>
              </a:rPr>
              <a:t> </a:t>
            </a:r>
            <a:r>
              <a:rPr lang="en-US" sz="2800" b="1" dirty="0">
                <a:solidFill>
                  <a:srgbClr val="030E62"/>
                </a:solidFill>
                <a:latin typeface="Zilla Slab"/>
                <a:ea typeface="Zilla Slab"/>
                <a:cs typeface="Zilla Slab"/>
                <a:sym typeface="Zilla Slab"/>
              </a:rPr>
              <a:t>Employers to Support Childcare Needs</a:t>
            </a:r>
            <a:endParaRPr sz="2800" b="1" dirty="0">
              <a:solidFill>
                <a:srgbClr val="030E6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34225" y="3976400"/>
            <a:ext cx="61452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 b="1">
              <a:solidFill>
                <a:srgbClr val="030E6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671925" y="2641309"/>
            <a:ext cx="436327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 smtClean="0">
                <a:solidFill>
                  <a:srgbClr val="030E62"/>
                </a:solidFill>
                <a:latin typeface="Zilla Slab"/>
                <a:ea typeface="Zilla Slab"/>
                <a:cs typeface="Zilla Slab"/>
                <a:sym typeface="Zilla Slab"/>
              </a:rPr>
              <a:t>Kairie Pierce, Lead Workforce Development Director</a:t>
            </a:r>
            <a:endParaRPr sz="1600" b="1" dirty="0" smtClean="0">
              <a:solidFill>
                <a:srgbClr val="030E62"/>
              </a:solidFill>
              <a:latin typeface="Zilla Slab"/>
              <a:ea typeface="Zilla Slab"/>
              <a:cs typeface="Zilla Slab"/>
              <a:sym typeface="Zilla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rgbClr val="030E62"/>
                </a:solidFill>
                <a:latin typeface="Zilla Slab"/>
                <a:ea typeface="Zilla Slab"/>
                <a:cs typeface="Zilla Slab"/>
                <a:sym typeface="Zilla Slab"/>
              </a:rPr>
              <a:t>WSLC, AFL-CIO</a:t>
            </a:r>
            <a:endParaRPr sz="1600" dirty="0">
              <a:solidFill>
                <a:srgbClr val="030E62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474950" y="4518681"/>
            <a:ext cx="34332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200" b="1" dirty="0">
                <a:solidFill>
                  <a:srgbClr val="030E62"/>
                </a:solidFill>
                <a:latin typeface="Zilla Slab"/>
                <a:ea typeface="Zilla Slab"/>
                <a:cs typeface="Zilla Slab"/>
                <a:sym typeface="Zilla Slab"/>
              </a:rPr>
              <a:t>New Resources for Union Members &amp; Employers to Support Childcare Needs</a:t>
            </a:r>
          </a:p>
        </p:txBody>
      </p:sp>
      <p:sp>
        <p:nvSpPr>
          <p:cNvPr id="84" name="Google Shape;84;p16"/>
          <p:cNvSpPr txBox="1"/>
          <p:nvPr/>
        </p:nvSpPr>
        <p:spPr>
          <a:xfrm>
            <a:off x="244325" y="290525"/>
            <a:ext cx="5681100" cy="1269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b="1" dirty="0" smtClean="0">
                <a:solidFill>
                  <a:srgbClr val="030E62"/>
                </a:solidFill>
                <a:latin typeface="Zilla Slab"/>
                <a:ea typeface="Zilla Slab"/>
                <a:cs typeface="Zilla Slab"/>
                <a:sym typeface="Zilla Slab"/>
              </a:rPr>
              <a:t>Land Acknowledgement</a:t>
            </a:r>
            <a:endParaRPr sz="1900" dirty="0">
              <a:solidFill>
                <a:schemeClr val="dk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456" y="1656249"/>
            <a:ext cx="4237087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484694" y="1123642"/>
            <a:ext cx="7893187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43" y="245591"/>
            <a:ext cx="8773297" cy="4761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62" y="67292"/>
            <a:ext cx="9024552" cy="487541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/>
        </p:nvSpPr>
        <p:spPr>
          <a:xfrm>
            <a:off x="2235486" y="959023"/>
            <a:ext cx="326190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solidFill>
                  <a:srgbClr val="002060"/>
                </a:solidFill>
                <a:latin typeface="Zilla Slab" panose="020B0604020202020204" charset="0"/>
                <a:ea typeface="Zilla Slab" panose="020B0604020202020204" charset="0"/>
              </a:rPr>
              <a:t>AGENDA</a:t>
            </a:r>
            <a:endParaRPr sz="5400" b="1" dirty="0">
              <a:solidFill>
                <a:srgbClr val="002060"/>
              </a:solidFill>
              <a:latin typeface="Zilla Slab" panose="020B0604020202020204" charset="0"/>
              <a:ea typeface="Zilla Slab" panose="020B0604020202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893" y="2214875"/>
            <a:ext cx="846849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7:00 </a:t>
            </a:r>
            <a:r>
              <a:rPr lang="en-US" sz="1200" dirty="0"/>
              <a:t>pm	Why Does Childcare Cost So Much Yet Providers Make So Little?</a:t>
            </a:r>
          </a:p>
          <a:p>
            <a:r>
              <a:rPr lang="en-US" sz="1200" dirty="0" smtClean="0"/>
              <a:t>		https</a:t>
            </a:r>
            <a:r>
              <a:rPr lang="en-US" sz="1200" dirty="0"/>
              <a:t>://www.youtube.com/watch?v=krejcn2ivYU</a:t>
            </a:r>
          </a:p>
          <a:p>
            <a:endParaRPr lang="en-US" sz="1200" dirty="0"/>
          </a:p>
          <a:p>
            <a:r>
              <a:rPr lang="en-US" sz="1200" dirty="0" smtClean="0"/>
              <a:t>7:05 </a:t>
            </a:r>
            <a:r>
              <a:rPr lang="en-US" sz="1200" dirty="0"/>
              <a:t>pm	Examples of How Employers Can Support Childcare </a:t>
            </a:r>
          </a:p>
          <a:p>
            <a:r>
              <a:rPr lang="en-US" sz="1200" dirty="0"/>
              <a:t>		</a:t>
            </a:r>
            <a:r>
              <a:rPr lang="en-US" sz="1200" dirty="0" smtClean="0"/>
              <a:t>Jill </a:t>
            </a:r>
            <a:r>
              <a:rPr lang="en-US" sz="1200" dirty="0"/>
              <a:t>Bushnell, Department of Commerce</a:t>
            </a:r>
          </a:p>
          <a:p>
            <a:endParaRPr lang="en-US" sz="1200" dirty="0"/>
          </a:p>
          <a:p>
            <a:r>
              <a:rPr lang="en-US" sz="1200" dirty="0" smtClean="0"/>
              <a:t>7:20 </a:t>
            </a:r>
            <a:r>
              <a:rPr lang="en-US" sz="1200" dirty="0"/>
              <a:t>pm	WSATC Childcare Sub-Committee - Taskforce for the Trades Survey Results</a:t>
            </a:r>
          </a:p>
          <a:p>
            <a:r>
              <a:rPr lang="en-US" sz="1200" dirty="0"/>
              <a:t>		</a:t>
            </a:r>
            <a:r>
              <a:rPr lang="en-US" sz="1200" dirty="0" smtClean="0"/>
              <a:t>Shana </a:t>
            </a:r>
            <a:r>
              <a:rPr lang="en-US" sz="1200" dirty="0"/>
              <a:t>Peschek, Machinists Institute</a:t>
            </a:r>
          </a:p>
          <a:p>
            <a:endParaRPr lang="en-US" sz="1200" dirty="0"/>
          </a:p>
          <a:p>
            <a:r>
              <a:rPr lang="en-US" sz="1200" smtClean="0"/>
              <a:t>7:35 </a:t>
            </a:r>
            <a:r>
              <a:rPr lang="en-US" sz="1200" dirty="0"/>
              <a:t>pm	How Union Members Can Get Help Paying for Childcare &amp; Find a Union Provider</a:t>
            </a:r>
          </a:p>
          <a:p>
            <a:r>
              <a:rPr lang="en-US" sz="1200" dirty="0"/>
              <a:t>		</a:t>
            </a:r>
            <a:r>
              <a:rPr lang="en-US" sz="1200" dirty="0" smtClean="0"/>
              <a:t>Erin </a:t>
            </a:r>
            <a:r>
              <a:rPr lang="en-US" sz="1200" dirty="0"/>
              <a:t>Haick, SEIU 925</a:t>
            </a:r>
          </a:p>
          <a:p>
            <a:endParaRPr lang="en-US" sz="1200" dirty="0"/>
          </a:p>
          <a:p>
            <a:r>
              <a:rPr lang="en-US" sz="1200" dirty="0"/>
              <a:t>7:50 pm	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1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540853" y="4520132"/>
            <a:ext cx="34332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200" b="1" dirty="0">
                <a:solidFill>
                  <a:srgbClr val="030E62"/>
                </a:solidFill>
                <a:latin typeface="Zilla Slab"/>
                <a:ea typeface="Zilla Slab"/>
                <a:cs typeface="Zilla Slab"/>
                <a:sym typeface="Zilla Slab"/>
              </a:rPr>
              <a:t>New Resources for Union Members &amp; Employers to Support Childcare Needs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90150" y="1722129"/>
            <a:ext cx="79989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Zilla Slab" panose="020B0604020202020204" charset="0"/>
                <a:ea typeface="Zilla Slab" panose="020B0604020202020204" charset="0"/>
              </a:rPr>
              <a:t>Examples of How Employers Can </a:t>
            </a:r>
            <a:r>
              <a:rPr lang="en-US" sz="3200" dirty="0" smtClean="0">
                <a:solidFill>
                  <a:srgbClr val="002060"/>
                </a:solidFill>
                <a:latin typeface="Zilla Slab" panose="020B0604020202020204" charset="0"/>
                <a:ea typeface="Zilla Slab" panose="020B0604020202020204" charset="0"/>
              </a:rPr>
              <a:t>Support Childcare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Zilla Slab" panose="020B0604020202020204" charset="0"/>
                <a:ea typeface="Zilla Slab" panose="020B0604020202020204" charset="0"/>
              </a:rPr>
              <a:t>Jill </a:t>
            </a:r>
            <a:r>
              <a:rPr lang="en-US" sz="2400" dirty="0">
                <a:solidFill>
                  <a:srgbClr val="002060"/>
                </a:solidFill>
                <a:latin typeface="Zilla Slab" panose="020B0604020202020204" charset="0"/>
                <a:ea typeface="Zilla Slab" panose="020B0604020202020204" charset="0"/>
              </a:rPr>
              <a:t>Bushnell, Department of Commerce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454357" y="4511210"/>
            <a:ext cx="34332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200" b="1" dirty="0">
                <a:solidFill>
                  <a:srgbClr val="030E62"/>
                </a:solidFill>
                <a:latin typeface="Zilla Slab"/>
                <a:ea typeface="Zilla Slab"/>
                <a:cs typeface="Zilla Slab"/>
                <a:sym typeface="Zilla Slab"/>
              </a:rPr>
              <a:t>New Resources for Union Members &amp; Employers to Support Childcare Needs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90150" y="1722129"/>
            <a:ext cx="79989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Zilla Slab" panose="020B0604020202020204" charset="0"/>
                <a:ea typeface="Zilla Slab" panose="020B0604020202020204" charset="0"/>
              </a:rPr>
              <a:t>WSATC Childcare Sub-Committee - Taskforce for the Trades Survey Results</a:t>
            </a:r>
            <a:endParaRPr lang="en-US" sz="3200" dirty="0" smtClean="0">
              <a:solidFill>
                <a:srgbClr val="002060"/>
              </a:solidFill>
              <a:latin typeface="Zilla Slab" panose="020B0604020202020204" charset="0"/>
              <a:ea typeface="Zilla Slab" panose="020B0604020202020204" charset="0"/>
            </a:endParaRP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Zilla Slab" panose="020B0604020202020204" charset="0"/>
                <a:ea typeface="Zilla Slab" panose="020B0604020202020204" charset="0"/>
                <a:cs typeface="Times New Roman" panose="02020603050405020304" pitchFamily="18" charset="0"/>
              </a:rPr>
              <a:t>Shana Peschek, Machinists </a:t>
            </a:r>
            <a:r>
              <a:rPr lang="en-US" sz="2400" dirty="0" smtClean="0">
                <a:solidFill>
                  <a:srgbClr val="002060"/>
                </a:solidFill>
                <a:latin typeface="Zilla Slab" panose="020B0604020202020204" charset="0"/>
                <a:ea typeface="Zilla Slab" panose="020B0604020202020204" charset="0"/>
                <a:cs typeface="Times New Roman" panose="02020603050405020304" pitchFamily="18" charset="0"/>
              </a:rPr>
              <a:t>Institute</a:t>
            </a:r>
            <a:endParaRPr lang="en-US" sz="2400" dirty="0">
              <a:solidFill>
                <a:srgbClr val="002060"/>
              </a:solidFill>
              <a:latin typeface="Zilla Slab" panose="020B0604020202020204" charset="0"/>
              <a:ea typeface="Zilla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490150" y="4507775"/>
            <a:ext cx="34332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200" b="1" dirty="0">
                <a:solidFill>
                  <a:srgbClr val="030E62"/>
                </a:solidFill>
                <a:latin typeface="Zilla Slab"/>
                <a:ea typeface="Zilla Slab"/>
                <a:cs typeface="Zilla Slab"/>
                <a:sym typeface="Zilla Slab"/>
              </a:rPr>
              <a:t>New Resources for Union Members &amp; Employers to Support Childcare Needs</a:t>
            </a:r>
          </a:p>
        </p:txBody>
      </p:sp>
      <p:sp>
        <p:nvSpPr>
          <p:cNvPr id="2" name="Rectangle 1"/>
          <p:cNvSpPr/>
          <p:nvPr/>
        </p:nvSpPr>
        <p:spPr>
          <a:xfrm>
            <a:off x="490150" y="1722129"/>
            <a:ext cx="79989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Zilla Slab" panose="020B0604020202020204" charset="0"/>
                <a:ea typeface="Zilla Slab" panose="020B0604020202020204" charset="0"/>
                <a:cs typeface="Times New Roman" panose="02020603050405020304" pitchFamily="18" charset="0"/>
              </a:rPr>
              <a:t>How Union Members Can Get Help Paying for Childcare &amp; Find a Union </a:t>
            </a:r>
            <a:r>
              <a:rPr lang="en-US" sz="3200" dirty="0" smtClean="0">
                <a:solidFill>
                  <a:srgbClr val="002060"/>
                </a:solidFill>
                <a:latin typeface="Zilla Slab" panose="020B0604020202020204" charset="0"/>
                <a:ea typeface="Zilla Slab" panose="020B0604020202020204" charset="0"/>
                <a:cs typeface="Times New Roman" panose="02020603050405020304" pitchFamily="18" charset="0"/>
              </a:rPr>
              <a:t>Provider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Zilla Slab" panose="020B0604020202020204" charset="0"/>
                <a:ea typeface="Zilla Slab" panose="020B0604020202020204" charset="0"/>
                <a:cs typeface="Times New Roman" panose="02020603050405020304" pitchFamily="18" charset="0"/>
              </a:rPr>
              <a:t>Erin Haick, SEIU 925</a:t>
            </a:r>
            <a:endParaRPr lang="en-US" sz="2400" dirty="0" smtClean="0">
              <a:solidFill>
                <a:srgbClr val="002060"/>
              </a:solidFill>
              <a:latin typeface="Zilla Slab" panose="020B0604020202020204" charset="0"/>
              <a:ea typeface="Zilla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5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1383250" y="1954775"/>
            <a:ext cx="6839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b="1">
                <a:solidFill>
                  <a:srgbClr val="030E62"/>
                </a:solidFill>
                <a:latin typeface="Zilla Slab"/>
                <a:ea typeface="Zilla Slab"/>
                <a:cs typeface="Zilla Slab"/>
                <a:sym typeface="Zilla Slab"/>
              </a:rPr>
              <a:t>Questions?</a:t>
            </a:r>
            <a:endParaRPr sz="40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119</Words>
  <Application>Microsoft Office PowerPoint</Application>
  <PresentationFormat>On-screen Show (16:9)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Zilla Slab</vt:lpstr>
      <vt:lpstr>Times New Roman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Kairie Pierce</dc:creator>
  <cp:lastModifiedBy>Kairie Pierce</cp:lastModifiedBy>
  <cp:revision>6</cp:revision>
  <dcterms:modified xsi:type="dcterms:W3CDTF">2021-07-14T18:27:03Z</dcterms:modified>
</cp:coreProperties>
</file>